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45" r:id="rId4"/>
    <p:sldId id="295" r:id="rId5"/>
    <p:sldId id="346" r:id="rId6"/>
    <p:sldId id="271" r:id="rId7"/>
    <p:sldId id="373" r:id="rId8"/>
    <p:sldId id="363" r:id="rId9"/>
    <p:sldId id="350" r:id="rId10"/>
    <p:sldId id="351" r:id="rId11"/>
    <p:sldId id="339" r:id="rId12"/>
    <p:sldId id="262" r:id="rId13"/>
    <p:sldId id="340" r:id="rId14"/>
    <p:sldId id="372" r:id="rId15"/>
    <p:sldId id="272" r:id="rId16"/>
    <p:sldId id="344" r:id="rId17"/>
    <p:sldId id="261" r:id="rId18"/>
    <p:sldId id="369" r:id="rId19"/>
    <p:sldId id="370" r:id="rId20"/>
    <p:sldId id="320" r:id="rId21"/>
    <p:sldId id="341" r:id="rId22"/>
    <p:sldId id="342" r:id="rId23"/>
    <p:sldId id="343" r:id="rId24"/>
    <p:sldId id="348" r:id="rId25"/>
    <p:sldId id="364" r:id="rId26"/>
    <p:sldId id="365" r:id="rId27"/>
    <p:sldId id="366" r:id="rId28"/>
    <p:sldId id="367" r:id="rId29"/>
    <p:sldId id="368" r:id="rId30"/>
    <p:sldId id="264" r:id="rId31"/>
    <p:sldId id="289" r:id="rId32"/>
    <p:sldId id="405" r:id="rId33"/>
    <p:sldId id="268" r:id="rId34"/>
    <p:sldId id="269" r:id="rId35"/>
    <p:sldId id="404" r:id="rId36"/>
    <p:sldId id="290" r:id="rId37"/>
    <p:sldId id="291" r:id="rId38"/>
    <p:sldId id="294" r:id="rId39"/>
    <p:sldId id="414" r:id="rId40"/>
    <p:sldId id="415" r:id="rId41"/>
    <p:sldId id="419" r:id="rId42"/>
    <p:sldId id="380" r:id="rId43"/>
    <p:sldId id="416" r:id="rId44"/>
    <p:sldId id="381" r:id="rId45"/>
    <p:sldId id="420" r:id="rId46"/>
    <p:sldId id="379" r:id="rId47"/>
    <p:sldId id="417" r:id="rId48"/>
    <p:sldId id="375" r:id="rId49"/>
    <p:sldId id="430" r:id="rId50"/>
    <p:sldId id="431" r:id="rId51"/>
    <p:sldId id="432" r:id="rId52"/>
    <p:sldId id="433" r:id="rId53"/>
    <p:sldId id="296" r:id="rId54"/>
    <p:sldId id="421" r:id="rId55"/>
    <p:sldId id="408" r:id="rId56"/>
    <p:sldId id="422" r:id="rId57"/>
    <p:sldId id="406" r:id="rId58"/>
    <p:sldId id="424" r:id="rId59"/>
    <p:sldId id="434" r:id="rId60"/>
    <p:sldId id="425" r:id="rId61"/>
    <p:sldId id="426" r:id="rId62"/>
    <p:sldId id="427" r:id="rId63"/>
    <p:sldId id="407" r:id="rId64"/>
    <p:sldId id="428" r:id="rId65"/>
    <p:sldId id="435" r:id="rId66"/>
    <p:sldId id="436" r:id="rId67"/>
    <p:sldId id="396" r:id="rId68"/>
    <p:sldId id="397" r:id="rId69"/>
    <p:sldId id="398" r:id="rId70"/>
    <p:sldId id="399" r:id="rId71"/>
    <p:sldId id="400" r:id="rId72"/>
    <p:sldId id="444" r:id="rId73"/>
    <p:sldId id="401" r:id="rId74"/>
    <p:sldId id="445" r:id="rId75"/>
    <p:sldId id="402" r:id="rId76"/>
    <p:sldId id="440" r:id="rId77"/>
    <p:sldId id="403" r:id="rId78"/>
    <p:sldId id="442" r:id="rId79"/>
    <p:sldId id="443" r:id="rId80"/>
    <p:sldId id="302" r:id="rId81"/>
    <p:sldId id="303" r:id="rId82"/>
    <p:sldId id="412" r:id="rId83"/>
    <p:sldId id="385" r:id="rId84"/>
    <p:sldId id="304" r:id="rId85"/>
    <p:sldId id="383" r:id="rId86"/>
    <p:sldId id="305" r:id="rId87"/>
    <p:sldId id="382" r:id="rId88"/>
    <p:sldId id="306" r:id="rId89"/>
    <p:sldId id="390" r:id="rId90"/>
    <p:sldId id="395" r:id="rId91"/>
    <p:sldId id="319" r:id="rId92"/>
    <p:sldId id="386" r:id="rId93"/>
    <p:sldId id="437" r:id="rId94"/>
    <p:sldId id="387" r:id="rId95"/>
    <p:sldId id="438" r:id="rId96"/>
    <p:sldId id="441" r:id="rId97"/>
    <p:sldId id="413" r:id="rId98"/>
    <p:sldId id="283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102" Type="http://schemas.openxmlformats.org/officeDocument/2006/relationships/theme" Target="theme/theme1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103" Type="http://schemas.openxmlformats.org/officeDocument/2006/relationships/tableStyles" Target="tableStyle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B8D47-91D2-4938-A5FA-E3E52A29C6D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A94B2CD6-D3E7-4AC5-9315-81F02FA3810B}">
      <dgm:prSet custT="1"/>
      <dgm:spPr/>
      <dgm:t>
        <a:bodyPr/>
        <a:lstStyle/>
        <a:p>
          <a:pPr rtl="0"/>
          <a:r>
            <a:rPr lang="en-IN" sz="2800" dirty="0"/>
            <a:t>CLASS </a:t>
          </a:r>
          <a:r>
            <a:rPr lang="en-IN" sz="2800" dirty="0" err="1"/>
            <a:t>IIa</a:t>
          </a:r>
          <a:r>
            <a:rPr lang="en-IN" sz="2800" dirty="0"/>
            <a:t>:</a:t>
          </a:r>
        </a:p>
      </dgm:t>
    </dgm:pt>
    <dgm:pt modelId="{3818A9A2-D52A-427E-8869-2157C300F775}" type="parTrans" cxnId="{A29F6466-E5E3-4EA8-A6BB-428AA99D70E1}">
      <dgm:prSet/>
      <dgm:spPr/>
      <dgm:t>
        <a:bodyPr/>
        <a:lstStyle/>
        <a:p>
          <a:endParaRPr lang="en-IN"/>
        </a:p>
      </dgm:t>
    </dgm:pt>
    <dgm:pt modelId="{22BA5F15-3D8F-4CC7-AFF8-8BB2B7AD641A}" type="sibTrans" cxnId="{A29F6466-E5E3-4EA8-A6BB-428AA99D70E1}">
      <dgm:prSet/>
      <dgm:spPr/>
      <dgm:t>
        <a:bodyPr/>
        <a:lstStyle/>
        <a:p>
          <a:endParaRPr lang="en-IN"/>
        </a:p>
      </dgm:t>
    </dgm:pt>
    <dgm:pt modelId="{172BF3E4-DF5A-4F39-83DB-7EF1945214E9}">
      <dgm:prSet custT="1"/>
      <dgm:spPr/>
      <dgm:t>
        <a:bodyPr/>
        <a:lstStyle/>
        <a:p>
          <a:pPr rtl="0"/>
          <a:r>
            <a:rPr lang="en-IN" sz="1100" dirty="0"/>
            <a:t>-</a:t>
          </a:r>
          <a:r>
            <a:rPr lang="en-IN" sz="1600" dirty="0"/>
            <a:t>IVUS is a reasonable option to assess </a:t>
          </a:r>
          <a:r>
            <a:rPr lang="en-IN" sz="1600" dirty="0" err="1"/>
            <a:t>angiographically</a:t>
          </a:r>
          <a:r>
            <a:rPr lang="en-IN" sz="1600" dirty="0"/>
            <a:t> </a:t>
          </a:r>
          <a:r>
            <a:rPr lang="en-IN" sz="1600" dirty="0" err="1"/>
            <a:t>indeterminant</a:t>
          </a:r>
          <a:r>
            <a:rPr lang="en-IN" sz="1600" dirty="0"/>
            <a:t> left main CAD (Level of Evidence: B)</a:t>
          </a:r>
          <a:endParaRPr lang="en-IN" sz="1100" dirty="0"/>
        </a:p>
      </dgm:t>
    </dgm:pt>
    <dgm:pt modelId="{14878395-78B1-464B-87E7-049FCDF86B80}" type="parTrans" cxnId="{A85F5F64-2B4D-4671-922A-339AB7529434}">
      <dgm:prSet/>
      <dgm:spPr/>
      <dgm:t>
        <a:bodyPr/>
        <a:lstStyle/>
        <a:p>
          <a:endParaRPr lang="en-IN"/>
        </a:p>
      </dgm:t>
    </dgm:pt>
    <dgm:pt modelId="{4D5D5C67-7260-4694-8526-FE1A201C95BB}" type="sibTrans" cxnId="{A85F5F64-2B4D-4671-922A-339AB7529434}">
      <dgm:prSet/>
      <dgm:spPr/>
      <dgm:t>
        <a:bodyPr/>
        <a:lstStyle/>
        <a:p>
          <a:endParaRPr lang="en-IN"/>
        </a:p>
      </dgm:t>
    </dgm:pt>
    <dgm:pt modelId="{124C8551-1DED-4ED1-9CC8-F84F00DBE697}">
      <dgm:prSet custT="1"/>
      <dgm:spPr/>
      <dgm:t>
        <a:bodyPr/>
        <a:lstStyle/>
        <a:p>
          <a:pPr rtl="0"/>
          <a:r>
            <a:rPr lang="en-IN" sz="1100" dirty="0"/>
            <a:t>-</a:t>
          </a:r>
          <a:r>
            <a:rPr lang="en-IN" sz="1400" dirty="0"/>
            <a:t>IVUS and coronary angiography are within reason 4 to 6 weeks and 1-year post cardiac transplantation to rule out donor CAD, detect rapidly progressive cardiac allograft </a:t>
          </a:r>
          <a:r>
            <a:rPr lang="en-IN" sz="1400" dirty="0" err="1"/>
            <a:t>vasculopathy</a:t>
          </a:r>
          <a:r>
            <a:rPr lang="en-IN" sz="1400" dirty="0"/>
            <a:t>, and provide prognostic information  (Level of Evidence: B)</a:t>
          </a:r>
          <a:endParaRPr lang="en-IN" sz="1100" dirty="0"/>
        </a:p>
      </dgm:t>
    </dgm:pt>
    <dgm:pt modelId="{3F7F7679-A7EB-4DDE-B4C7-3AD80136AADD}" type="sibTrans" cxnId="{B8048453-1DB4-4EE5-AB46-B3C9D2453D17}">
      <dgm:prSet/>
      <dgm:spPr/>
      <dgm:t>
        <a:bodyPr/>
        <a:lstStyle/>
        <a:p>
          <a:endParaRPr lang="en-IN"/>
        </a:p>
      </dgm:t>
    </dgm:pt>
    <dgm:pt modelId="{48FCF9CF-7629-4C15-9D07-26E64BB7AF15}" type="parTrans" cxnId="{B8048453-1DB4-4EE5-AB46-B3C9D2453D17}">
      <dgm:prSet/>
      <dgm:spPr/>
      <dgm:t>
        <a:bodyPr/>
        <a:lstStyle/>
        <a:p>
          <a:endParaRPr lang="en-IN"/>
        </a:p>
      </dgm:t>
    </dgm:pt>
    <dgm:pt modelId="{47FAA2D9-7766-4864-97D4-B88F6244BE81}">
      <dgm:prSet custT="1"/>
      <dgm:spPr/>
      <dgm:t>
        <a:bodyPr/>
        <a:lstStyle/>
        <a:p>
          <a:pPr rtl="0"/>
          <a:r>
            <a:rPr lang="en-IN" sz="1800" dirty="0"/>
            <a:t>-IVUS is a reasonable option to determine the mechanism of stent </a:t>
          </a:r>
          <a:r>
            <a:rPr lang="en-IN" sz="1800" dirty="0" err="1"/>
            <a:t>restenosis</a:t>
          </a:r>
          <a:r>
            <a:rPr lang="en-IN" sz="1800" dirty="0"/>
            <a:t> (Level of Evidence: C)</a:t>
          </a:r>
        </a:p>
      </dgm:t>
    </dgm:pt>
    <dgm:pt modelId="{FCBC15FD-B186-441E-B36D-DF92A4A21792}" type="sibTrans" cxnId="{BEBA4D60-93A2-47AD-A8C5-B7B1A1D14BD2}">
      <dgm:prSet/>
      <dgm:spPr/>
      <dgm:t>
        <a:bodyPr/>
        <a:lstStyle/>
        <a:p>
          <a:endParaRPr lang="en-IN"/>
        </a:p>
      </dgm:t>
    </dgm:pt>
    <dgm:pt modelId="{73349CAF-37ED-4097-99CB-098D2F281767}" type="parTrans" cxnId="{BEBA4D60-93A2-47AD-A8C5-B7B1A1D14BD2}">
      <dgm:prSet/>
      <dgm:spPr/>
      <dgm:t>
        <a:bodyPr/>
        <a:lstStyle/>
        <a:p>
          <a:endParaRPr lang="en-IN"/>
        </a:p>
      </dgm:t>
    </dgm:pt>
    <dgm:pt modelId="{99C2DEDD-09AA-43D0-B246-E3AC719F976B}" type="pres">
      <dgm:prSet presAssocID="{D32B8D47-91D2-4938-A5FA-E3E52A29C6D2}" presName="Name0" presStyleCnt="0">
        <dgm:presLayoutVars>
          <dgm:dir/>
          <dgm:resizeHandles val="exact"/>
        </dgm:presLayoutVars>
      </dgm:prSet>
      <dgm:spPr/>
    </dgm:pt>
    <dgm:pt modelId="{292B48B1-8F0B-4FDD-8A37-234A01DC97F8}" type="pres">
      <dgm:prSet presAssocID="{D32B8D47-91D2-4938-A5FA-E3E52A29C6D2}" presName="fgShape" presStyleLbl="fgShp" presStyleIdx="0" presStyleCnt="1"/>
      <dgm:spPr/>
    </dgm:pt>
    <dgm:pt modelId="{E4B6BB71-AA6E-43BB-A0A3-DACD46BDBC2F}" type="pres">
      <dgm:prSet presAssocID="{D32B8D47-91D2-4938-A5FA-E3E52A29C6D2}" presName="linComp" presStyleCnt="0"/>
      <dgm:spPr/>
    </dgm:pt>
    <dgm:pt modelId="{A6C743FF-4176-4DFC-8DFE-BCEB3A8F6F0A}" type="pres">
      <dgm:prSet presAssocID="{A94B2CD6-D3E7-4AC5-9315-81F02FA3810B}" presName="compNode" presStyleCnt="0"/>
      <dgm:spPr/>
    </dgm:pt>
    <dgm:pt modelId="{461CB1EA-3D1C-47CD-A075-7493454FAFB5}" type="pres">
      <dgm:prSet presAssocID="{A94B2CD6-D3E7-4AC5-9315-81F02FA3810B}" presName="bkgdShape" presStyleLbl="node1" presStyleIdx="0" presStyleCnt="4" custLinFactNeighborX="-1518" custLinFactNeighborY="-632"/>
      <dgm:spPr/>
    </dgm:pt>
    <dgm:pt modelId="{9719472B-551C-4ECC-9B6E-40454DBEAA6B}" type="pres">
      <dgm:prSet presAssocID="{A94B2CD6-D3E7-4AC5-9315-81F02FA3810B}" presName="nodeTx" presStyleLbl="node1" presStyleIdx="0" presStyleCnt="4">
        <dgm:presLayoutVars>
          <dgm:bulletEnabled val="1"/>
        </dgm:presLayoutVars>
      </dgm:prSet>
      <dgm:spPr/>
    </dgm:pt>
    <dgm:pt modelId="{B8C72F15-8F63-443B-943A-F8067C87990A}" type="pres">
      <dgm:prSet presAssocID="{A94B2CD6-D3E7-4AC5-9315-81F02FA3810B}" presName="invisiNode" presStyleLbl="node1" presStyleIdx="0" presStyleCnt="4"/>
      <dgm:spPr/>
    </dgm:pt>
    <dgm:pt modelId="{F3183792-E7B0-461E-9018-F37A9B89C204}" type="pres">
      <dgm:prSet presAssocID="{A94B2CD6-D3E7-4AC5-9315-81F02FA3810B}" presName="imagNode" presStyleLbl="fgImgPlace1" presStyleIdx="0" presStyleCnt="4" custLinFactNeighborX="213" custLinFactNeighborY="-19915"/>
      <dgm:spPr/>
    </dgm:pt>
    <dgm:pt modelId="{3B6C2A45-FA28-413E-8EFB-1A03FF74B6A7}" type="pres">
      <dgm:prSet presAssocID="{22BA5F15-3D8F-4CC7-AFF8-8BB2B7AD641A}" presName="sibTrans" presStyleLbl="sibTrans2D1" presStyleIdx="0" presStyleCnt="0"/>
      <dgm:spPr/>
    </dgm:pt>
    <dgm:pt modelId="{DE88B3E2-5752-427B-A2D2-EE2781FC231C}" type="pres">
      <dgm:prSet presAssocID="{172BF3E4-DF5A-4F39-83DB-7EF1945214E9}" presName="compNode" presStyleCnt="0"/>
      <dgm:spPr/>
    </dgm:pt>
    <dgm:pt modelId="{024917CA-F5D0-43A7-AC30-2BDD68A37505}" type="pres">
      <dgm:prSet presAssocID="{172BF3E4-DF5A-4F39-83DB-7EF1945214E9}" presName="bkgdShape" presStyleLbl="node1" presStyleIdx="1" presStyleCnt="4"/>
      <dgm:spPr/>
    </dgm:pt>
    <dgm:pt modelId="{9C798DCD-9F57-4CB0-B3E6-E0B805D63B1C}" type="pres">
      <dgm:prSet presAssocID="{172BF3E4-DF5A-4F39-83DB-7EF1945214E9}" presName="nodeTx" presStyleLbl="node1" presStyleIdx="1" presStyleCnt="4">
        <dgm:presLayoutVars>
          <dgm:bulletEnabled val="1"/>
        </dgm:presLayoutVars>
      </dgm:prSet>
      <dgm:spPr/>
    </dgm:pt>
    <dgm:pt modelId="{369E80A9-235C-4C8A-9AB9-14F190C4FF1A}" type="pres">
      <dgm:prSet presAssocID="{172BF3E4-DF5A-4F39-83DB-7EF1945214E9}" presName="invisiNode" presStyleLbl="node1" presStyleIdx="1" presStyleCnt="4"/>
      <dgm:spPr/>
    </dgm:pt>
    <dgm:pt modelId="{DC7A0D8C-E62C-4B87-AEC6-3B57EEDEB090}" type="pres">
      <dgm:prSet presAssocID="{172BF3E4-DF5A-4F39-83DB-7EF1945214E9}" presName="imagNode" presStyleLbl="fgImgPlace1" presStyleIdx="1" presStyleCnt="4" custLinFactNeighborX="-4515" custLinFactNeighborY="-19915"/>
      <dgm:spPr/>
    </dgm:pt>
    <dgm:pt modelId="{494D51DF-A63D-4C3A-A2F0-813D350F95BA}" type="pres">
      <dgm:prSet presAssocID="{4D5D5C67-7260-4694-8526-FE1A201C95BB}" presName="sibTrans" presStyleLbl="sibTrans2D1" presStyleIdx="0" presStyleCnt="0"/>
      <dgm:spPr/>
    </dgm:pt>
    <dgm:pt modelId="{316BAD5D-175D-46A8-BFDE-CB2E6079A824}" type="pres">
      <dgm:prSet presAssocID="{124C8551-1DED-4ED1-9CC8-F84F00DBE697}" presName="compNode" presStyleCnt="0"/>
      <dgm:spPr/>
    </dgm:pt>
    <dgm:pt modelId="{4717C8F1-D12B-429B-B118-805953639A37}" type="pres">
      <dgm:prSet presAssocID="{124C8551-1DED-4ED1-9CC8-F84F00DBE697}" presName="bkgdShape" presStyleLbl="node1" presStyleIdx="2" presStyleCnt="4"/>
      <dgm:spPr/>
    </dgm:pt>
    <dgm:pt modelId="{5E43DA85-C464-4F34-999D-40F59E89269A}" type="pres">
      <dgm:prSet presAssocID="{124C8551-1DED-4ED1-9CC8-F84F00DBE697}" presName="nodeTx" presStyleLbl="node1" presStyleIdx="2" presStyleCnt="4">
        <dgm:presLayoutVars>
          <dgm:bulletEnabled val="1"/>
        </dgm:presLayoutVars>
      </dgm:prSet>
      <dgm:spPr/>
    </dgm:pt>
    <dgm:pt modelId="{3B78FEBA-0F3C-445A-80FF-4F3E1C07CD15}" type="pres">
      <dgm:prSet presAssocID="{124C8551-1DED-4ED1-9CC8-F84F00DBE697}" presName="invisiNode" presStyleLbl="node1" presStyleIdx="2" presStyleCnt="4"/>
      <dgm:spPr/>
    </dgm:pt>
    <dgm:pt modelId="{7B1C2F4A-CBDB-43B5-AD67-89052AB19F44}" type="pres">
      <dgm:prSet presAssocID="{124C8551-1DED-4ED1-9CC8-F84F00DBE697}" presName="imagNode" presStyleLbl="fgImgPlace1" presStyleIdx="2" presStyleCnt="4" custLinFactY="-24192" custLinFactNeighborX="236" custLinFactNeighborY="-100000"/>
      <dgm:spPr/>
    </dgm:pt>
    <dgm:pt modelId="{72ABE803-62F8-42E6-8A14-2D15543F0E6E}" type="pres">
      <dgm:prSet presAssocID="{3F7F7679-A7EB-4DDE-B4C7-3AD80136AADD}" presName="sibTrans" presStyleLbl="sibTrans2D1" presStyleIdx="0" presStyleCnt="0"/>
      <dgm:spPr/>
    </dgm:pt>
    <dgm:pt modelId="{FDE5ECBD-C459-41A3-8DEF-7277500A153C}" type="pres">
      <dgm:prSet presAssocID="{47FAA2D9-7766-4864-97D4-B88F6244BE81}" presName="compNode" presStyleCnt="0"/>
      <dgm:spPr/>
    </dgm:pt>
    <dgm:pt modelId="{230FFC4D-2C85-459D-B850-73936C756597}" type="pres">
      <dgm:prSet presAssocID="{47FAA2D9-7766-4864-97D4-B88F6244BE81}" presName="bkgdShape" presStyleLbl="node1" presStyleIdx="3" presStyleCnt="4"/>
      <dgm:spPr/>
    </dgm:pt>
    <dgm:pt modelId="{A4FB4189-F642-4032-8070-93D17F7C82B1}" type="pres">
      <dgm:prSet presAssocID="{47FAA2D9-7766-4864-97D4-B88F6244BE81}" presName="nodeTx" presStyleLbl="node1" presStyleIdx="3" presStyleCnt="4">
        <dgm:presLayoutVars>
          <dgm:bulletEnabled val="1"/>
        </dgm:presLayoutVars>
      </dgm:prSet>
      <dgm:spPr/>
    </dgm:pt>
    <dgm:pt modelId="{F7AD1345-9151-4617-A491-95AD8859D2F3}" type="pres">
      <dgm:prSet presAssocID="{47FAA2D9-7766-4864-97D4-B88F6244BE81}" presName="invisiNode" presStyleLbl="node1" presStyleIdx="3" presStyleCnt="4"/>
      <dgm:spPr/>
    </dgm:pt>
    <dgm:pt modelId="{BECF4C8F-5E6A-46F0-ACB2-9D3A0DCF8EB7}" type="pres">
      <dgm:prSet presAssocID="{47FAA2D9-7766-4864-97D4-B88F6244BE81}" presName="imagNode" presStyleLbl="fgImgPlace1" presStyleIdx="3" presStyleCnt="4" custLinFactNeighborX="248" custLinFactNeighborY="-19915"/>
      <dgm:spPr/>
    </dgm:pt>
  </dgm:ptLst>
  <dgm:cxnLst>
    <dgm:cxn modelId="{C35EA108-C82D-4A45-A46A-87C10E00866A}" type="presOf" srcId="{D32B8D47-91D2-4938-A5FA-E3E52A29C6D2}" destId="{99C2DEDD-09AA-43D0-B246-E3AC719F976B}" srcOrd="0" destOrd="0" presId="urn:microsoft.com/office/officeart/2005/8/layout/hList7"/>
    <dgm:cxn modelId="{47B79D27-36A9-439E-9E52-3D411AA6C04B}" type="presOf" srcId="{124C8551-1DED-4ED1-9CC8-F84F00DBE697}" destId="{5E43DA85-C464-4F34-999D-40F59E89269A}" srcOrd="1" destOrd="0" presId="urn:microsoft.com/office/officeart/2005/8/layout/hList7"/>
    <dgm:cxn modelId="{D31B2934-EB06-4FC5-ADBC-A2D9F0FFF942}" type="presOf" srcId="{172BF3E4-DF5A-4F39-83DB-7EF1945214E9}" destId="{024917CA-F5D0-43A7-AC30-2BDD68A37505}" srcOrd="0" destOrd="0" presId="urn:microsoft.com/office/officeart/2005/8/layout/hList7"/>
    <dgm:cxn modelId="{BEBA4D60-93A2-47AD-A8C5-B7B1A1D14BD2}" srcId="{D32B8D47-91D2-4938-A5FA-E3E52A29C6D2}" destId="{47FAA2D9-7766-4864-97D4-B88F6244BE81}" srcOrd="3" destOrd="0" parTransId="{73349CAF-37ED-4097-99CB-098D2F281767}" sibTransId="{FCBC15FD-B186-441E-B36D-DF92A4A21792}"/>
    <dgm:cxn modelId="{A85F5F64-2B4D-4671-922A-339AB7529434}" srcId="{D32B8D47-91D2-4938-A5FA-E3E52A29C6D2}" destId="{172BF3E4-DF5A-4F39-83DB-7EF1945214E9}" srcOrd="1" destOrd="0" parTransId="{14878395-78B1-464B-87E7-049FCDF86B80}" sibTransId="{4D5D5C67-7260-4694-8526-FE1A201C95BB}"/>
    <dgm:cxn modelId="{A29F6466-E5E3-4EA8-A6BB-428AA99D70E1}" srcId="{D32B8D47-91D2-4938-A5FA-E3E52A29C6D2}" destId="{A94B2CD6-D3E7-4AC5-9315-81F02FA3810B}" srcOrd="0" destOrd="0" parTransId="{3818A9A2-D52A-427E-8869-2157C300F775}" sibTransId="{22BA5F15-3D8F-4CC7-AFF8-8BB2B7AD641A}"/>
    <dgm:cxn modelId="{B8048453-1DB4-4EE5-AB46-B3C9D2453D17}" srcId="{D32B8D47-91D2-4938-A5FA-E3E52A29C6D2}" destId="{124C8551-1DED-4ED1-9CC8-F84F00DBE697}" srcOrd="2" destOrd="0" parTransId="{48FCF9CF-7629-4C15-9D07-26E64BB7AF15}" sibTransId="{3F7F7679-A7EB-4DDE-B4C7-3AD80136AADD}"/>
    <dgm:cxn modelId="{D4775D74-D201-45D6-B35E-55E075082CCF}" type="presOf" srcId="{22BA5F15-3D8F-4CC7-AFF8-8BB2B7AD641A}" destId="{3B6C2A45-FA28-413E-8EFB-1A03FF74B6A7}" srcOrd="0" destOrd="0" presId="urn:microsoft.com/office/officeart/2005/8/layout/hList7"/>
    <dgm:cxn modelId="{7BE2ECAB-65C3-41C8-B8DF-C8481BC76023}" type="presOf" srcId="{4D5D5C67-7260-4694-8526-FE1A201C95BB}" destId="{494D51DF-A63D-4C3A-A2F0-813D350F95BA}" srcOrd="0" destOrd="0" presId="urn:microsoft.com/office/officeart/2005/8/layout/hList7"/>
    <dgm:cxn modelId="{9E2199BA-6C45-4BC6-A926-5B03A64D31AE}" type="presOf" srcId="{172BF3E4-DF5A-4F39-83DB-7EF1945214E9}" destId="{9C798DCD-9F57-4CB0-B3E6-E0B805D63B1C}" srcOrd="1" destOrd="0" presId="urn:microsoft.com/office/officeart/2005/8/layout/hList7"/>
    <dgm:cxn modelId="{ADDF29CA-5316-47FC-9CB0-F88BB5001B5F}" type="presOf" srcId="{A94B2CD6-D3E7-4AC5-9315-81F02FA3810B}" destId="{461CB1EA-3D1C-47CD-A075-7493454FAFB5}" srcOrd="0" destOrd="0" presId="urn:microsoft.com/office/officeart/2005/8/layout/hList7"/>
    <dgm:cxn modelId="{F5AF30CE-69C1-4640-8F9B-910E69F03C1B}" type="presOf" srcId="{A94B2CD6-D3E7-4AC5-9315-81F02FA3810B}" destId="{9719472B-551C-4ECC-9B6E-40454DBEAA6B}" srcOrd="1" destOrd="0" presId="urn:microsoft.com/office/officeart/2005/8/layout/hList7"/>
    <dgm:cxn modelId="{D2E9EAE5-6204-42D4-AFB0-3CB79F2197E8}" type="presOf" srcId="{47FAA2D9-7766-4864-97D4-B88F6244BE81}" destId="{A4FB4189-F642-4032-8070-93D17F7C82B1}" srcOrd="1" destOrd="0" presId="urn:microsoft.com/office/officeart/2005/8/layout/hList7"/>
    <dgm:cxn modelId="{3047BFF1-C107-47C5-80C0-2A132AF3DB23}" type="presOf" srcId="{47FAA2D9-7766-4864-97D4-B88F6244BE81}" destId="{230FFC4D-2C85-459D-B850-73936C756597}" srcOrd="0" destOrd="0" presId="urn:microsoft.com/office/officeart/2005/8/layout/hList7"/>
    <dgm:cxn modelId="{E852D0FA-BA67-4C72-B34B-FB809A47325E}" type="presOf" srcId="{124C8551-1DED-4ED1-9CC8-F84F00DBE697}" destId="{4717C8F1-D12B-429B-B118-805953639A37}" srcOrd="0" destOrd="0" presId="urn:microsoft.com/office/officeart/2005/8/layout/hList7"/>
    <dgm:cxn modelId="{3831F3FE-8828-4792-A898-1F4908863D13}" type="presOf" srcId="{3F7F7679-A7EB-4DDE-B4C7-3AD80136AADD}" destId="{72ABE803-62F8-42E6-8A14-2D15543F0E6E}" srcOrd="0" destOrd="0" presId="urn:microsoft.com/office/officeart/2005/8/layout/hList7"/>
    <dgm:cxn modelId="{CFDAE21E-3DA7-4A5D-B882-AB4DFE523F6D}" type="presParOf" srcId="{99C2DEDD-09AA-43D0-B246-E3AC719F976B}" destId="{292B48B1-8F0B-4FDD-8A37-234A01DC97F8}" srcOrd="0" destOrd="0" presId="urn:microsoft.com/office/officeart/2005/8/layout/hList7"/>
    <dgm:cxn modelId="{6E1F1293-D3F6-4150-9246-35C80DEC23D1}" type="presParOf" srcId="{99C2DEDD-09AA-43D0-B246-E3AC719F976B}" destId="{E4B6BB71-AA6E-43BB-A0A3-DACD46BDBC2F}" srcOrd="1" destOrd="0" presId="urn:microsoft.com/office/officeart/2005/8/layout/hList7"/>
    <dgm:cxn modelId="{4377F340-CC45-459F-978A-043054DF9031}" type="presParOf" srcId="{E4B6BB71-AA6E-43BB-A0A3-DACD46BDBC2F}" destId="{A6C743FF-4176-4DFC-8DFE-BCEB3A8F6F0A}" srcOrd="0" destOrd="0" presId="urn:microsoft.com/office/officeart/2005/8/layout/hList7"/>
    <dgm:cxn modelId="{8AC6AFD7-7ADB-4888-90B9-3DF96A52D90A}" type="presParOf" srcId="{A6C743FF-4176-4DFC-8DFE-BCEB3A8F6F0A}" destId="{461CB1EA-3D1C-47CD-A075-7493454FAFB5}" srcOrd="0" destOrd="0" presId="urn:microsoft.com/office/officeart/2005/8/layout/hList7"/>
    <dgm:cxn modelId="{820D18FC-33F9-4B7B-BEDB-7C7E9235FE10}" type="presParOf" srcId="{A6C743FF-4176-4DFC-8DFE-BCEB3A8F6F0A}" destId="{9719472B-551C-4ECC-9B6E-40454DBEAA6B}" srcOrd="1" destOrd="0" presId="urn:microsoft.com/office/officeart/2005/8/layout/hList7"/>
    <dgm:cxn modelId="{A5E7367E-2B6A-4843-9B6A-578001F2FF49}" type="presParOf" srcId="{A6C743FF-4176-4DFC-8DFE-BCEB3A8F6F0A}" destId="{B8C72F15-8F63-443B-943A-F8067C87990A}" srcOrd="2" destOrd="0" presId="urn:microsoft.com/office/officeart/2005/8/layout/hList7"/>
    <dgm:cxn modelId="{0CA6574A-738A-4AF3-9979-44420E4DE55F}" type="presParOf" srcId="{A6C743FF-4176-4DFC-8DFE-BCEB3A8F6F0A}" destId="{F3183792-E7B0-461E-9018-F37A9B89C204}" srcOrd="3" destOrd="0" presId="urn:microsoft.com/office/officeart/2005/8/layout/hList7"/>
    <dgm:cxn modelId="{68213E7F-92D0-4C69-A673-C0C2798E4188}" type="presParOf" srcId="{E4B6BB71-AA6E-43BB-A0A3-DACD46BDBC2F}" destId="{3B6C2A45-FA28-413E-8EFB-1A03FF74B6A7}" srcOrd="1" destOrd="0" presId="urn:microsoft.com/office/officeart/2005/8/layout/hList7"/>
    <dgm:cxn modelId="{845750AF-DB4F-4CE2-AD9A-5FED64616A2A}" type="presParOf" srcId="{E4B6BB71-AA6E-43BB-A0A3-DACD46BDBC2F}" destId="{DE88B3E2-5752-427B-A2D2-EE2781FC231C}" srcOrd="2" destOrd="0" presId="urn:microsoft.com/office/officeart/2005/8/layout/hList7"/>
    <dgm:cxn modelId="{381B3082-0B53-4F2B-A5A9-807B6C972A5A}" type="presParOf" srcId="{DE88B3E2-5752-427B-A2D2-EE2781FC231C}" destId="{024917CA-F5D0-43A7-AC30-2BDD68A37505}" srcOrd="0" destOrd="0" presId="urn:microsoft.com/office/officeart/2005/8/layout/hList7"/>
    <dgm:cxn modelId="{99060D21-264E-4D20-8FC6-E80C46282F16}" type="presParOf" srcId="{DE88B3E2-5752-427B-A2D2-EE2781FC231C}" destId="{9C798DCD-9F57-4CB0-B3E6-E0B805D63B1C}" srcOrd="1" destOrd="0" presId="urn:microsoft.com/office/officeart/2005/8/layout/hList7"/>
    <dgm:cxn modelId="{682ED63F-573C-46A0-8CAE-5E1E423F5996}" type="presParOf" srcId="{DE88B3E2-5752-427B-A2D2-EE2781FC231C}" destId="{369E80A9-235C-4C8A-9AB9-14F190C4FF1A}" srcOrd="2" destOrd="0" presId="urn:microsoft.com/office/officeart/2005/8/layout/hList7"/>
    <dgm:cxn modelId="{45522767-3ADB-471C-A431-4329CE0FA4AE}" type="presParOf" srcId="{DE88B3E2-5752-427B-A2D2-EE2781FC231C}" destId="{DC7A0D8C-E62C-4B87-AEC6-3B57EEDEB090}" srcOrd="3" destOrd="0" presId="urn:microsoft.com/office/officeart/2005/8/layout/hList7"/>
    <dgm:cxn modelId="{50FBD067-6229-4B12-B9E3-BABAB953F633}" type="presParOf" srcId="{E4B6BB71-AA6E-43BB-A0A3-DACD46BDBC2F}" destId="{494D51DF-A63D-4C3A-A2F0-813D350F95BA}" srcOrd="3" destOrd="0" presId="urn:microsoft.com/office/officeart/2005/8/layout/hList7"/>
    <dgm:cxn modelId="{6D792717-D394-4266-9B6A-75A1CC5C7D64}" type="presParOf" srcId="{E4B6BB71-AA6E-43BB-A0A3-DACD46BDBC2F}" destId="{316BAD5D-175D-46A8-BFDE-CB2E6079A824}" srcOrd="4" destOrd="0" presId="urn:microsoft.com/office/officeart/2005/8/layout/hList7"/>
    <dgm:cxn modelId="{416F7A7D-B42F-4B01-A99B-812CD57760E0}" type="presParOf" srcId="{316BAD5D-175D-46A8-BFDE-CB2E6079A824}" destId="{4717C8F1-D12B-429B-B118-805953639A37}" srcOrd="0" destOrd="0" presId="urn:microsoft.com/office/officeart/2005/8/layout/hList7"/>
    <dgm:cxn modelId="{D7683524-7984-4EB7-ABB1-62085FA74CF5}" type="presParOf" srcId="{316BAD5D-175D-46A8-BFDE-CB2E6079A824}" destId="{5E43DA85-C464-4F34-999D-40F59E89269A}" srcOrd="1" destOrd="0" presId="urn:microsoft.com/office/officeart/2005/8/layout/hList7"/>
    <dgm:cxn modelId="{588C0680-6700-4219-A60B-19C3C8F6F5C2}" type="presParOf" srcId="{316BAD5D-175D-46A8-BFDE-CB2E6079A824}" destId="{3B78FEBA-0F3C-445A-80FF-4F3E1C07CD15}" srcOrd="2" destOrd="0" presId="urn:microsoft.com/office/officeart/2005/8/layout/hList7"/>
    <dgm:cxn modelId="{1069918B-418E-403D-80D7-E056526ACDE1}" type="presParOf" srcId="{316BAD5D-175D-46A8-BFDE-CB2E6079A824}" destId="{7B1C2F4A-CBDB-43B5-AD67-89052AB19F44}" srcOrd="3" destOrd="0" presId="urn:microsoft.com/office/officeart/2005/8/layout/hList7"/>
    <dgm:cxn modelId="{FA3E58B1-3646-479F-8529-A99F7A70E396}" type="presParOf" srcId="{E4B6BB71-AA6E-43BB-A0A3-DACD46BDBC2F}" destId="{72ABE803-62F8-42E6-8A14-2D15543F0E6E}" srcOrd="5" destOrd="0" presId="urn:microsoft.com/office/officeart/2005/8/layout/hList7"/>
    <dgm:cxn modelId="{74CE21C0-8357-4857-A435-7FA31F38F00E}" type="presParOf" srcId="{E4B6BB71-AA6E-43BB-A0A3-DACD46BDBC2F}" destId="{FDE5ECBD-C459-41A3-8DEF-7277500A153C}" srcOrd="6" destOrd="0" presId="urn:microsoft.com/office/officeart/2005/8/layout/hList7"/>
    <dgm:cxn modelId="{0CBFE995-D788-4DAD-9EA5-AE3134806848}" type="presParOf" srcId="{FDE5ECBD-C459-41A3-8DEF-7277500A153C}" destId="{230FFC4D-2C85-459D-B850-73936C756597}" srcOrd="0" destOrd="0" presId="urn:microsoft.com/office/officeart/2005/8/layout/hList7"/>
    <dgm:cxn modelId="{E90D0E61-70CF-479E-82E8-3058B2B7D00C}" type="presParOf" srcId="{FDE5ECBD-C459-41A3-8DEF-7277500A153C}" destId="{A4FB4189-F642-4032-8070-93D17F7C82B1}" srcOrd="1" destOrd="0" presId="urn:microsoft.com/office/officeart/2005/8/layout/hList7"/>
    <dgm:cxn modelId="{76092D50-D86E-4A3C-8808-EFD341B2AED5}" type="presParOf" srcId="{FDE5ECBD-C459-41A3-8DEF-7277500A153C}" destId="{F7AD1345-9151-4617-A491-95AD8859D2F3}" srcOrd="2" destOrd="0" presId="urn:microsoft.com/office/officeart/2005/8/layout/hList7"/>
    <dgm:cxn modelId="{F2CC1F4B-E0A5-4A66-8E4A-CAE27BE57D72}" type="presParOf" srcId="{FDE5ECBD-C459-41A3-8DEF-7277500A153C}" destId="{BECF4C8F-5E6A-46F0-ACB2-9D3A0DCF8EB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875E6-0BDE-4640-98E8-7CBEC1D92938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IN"/>
        </a:p>
      </dgm:t>
    </dgm:pt>
    <dgm:pt modelId="{312BD776-61F7-427D-B185-DB5426F0589E}">
      <dgm:prSet custT="1"/>
      <dgm:spPr/>
      <dgm:t>
        <a:bodyPr/>
        <a:lstStyle/>
        <a:p>
          <a:pPr rtl="0"/>
          <a:r>
            <a:rPr lang="en-IN" sz="2000" dirty="0"/>
            <a:t>CLASS </a:t>
          </a:r>
          <a:r>
            <a:rPr lang="en-IN" sz="2000" dirty="0" err="1"/>
            <a:t>IIb</a:t>
          </a:r>
          <a:r>
            <a:rPr lang="en-IN" sz="2000" dirty="0"/>
            <a:t>:</a:t>
          </a:r>
        </a:p>
      </dgm:t>
    </dgm:pt>
    <dgm:pt modelId="{664CAE64-2BB6-41F9-A34D-79130D254F12}" type="parTrans" cxnId="{23F7A0DA-EA5D-4AE8-9B83-2B4130C5EAAE}">
      <dgm:prSet/>
      <dgm:spPr/>
      <dgm:t>
        <a:bodyPr/>
        <a:lstStyle/>
        <a:p>
          <a:endParaRPr lang="en-IN"/>
        </a:p>
      </dgm:t>
    </dgm:pt>
    <dgm:pt modelId="{E25DEBD4-006A-4078-9D13-EBA112AE3711}" type="sibTrans" cxnId="{23F7A0DA-EA5D-4AE8-9B83-2B4130C5EAAE}">
      <dgm:prSet/>
      <dgm:spPr/>
      <dgm:t>
        <a:bodyPr/>
        <a:lstStyle/>
        <a:p>
          <a:endParaRPr lang="en-IN"/>
        </a:p>
      </dgm:t>
    </dgm:pt>
    <dgm:pt modelId="{BB35CD11-C0D3-4F12-8B96-7CB1A50A0428}">
      <dgm:prSet custT="1"/>
      <dgm:spPr/>
      <dgm:t>
        <a:bodyPr/>
        <a:lstStyle/>
        <a:p>
          <a:pPr rtl="0"/>
          <a:r>
            <a:rPr lang="en-IN" sz="1400" dirty="0"/>
            <a:t>IVUS may be reasonable in assessing non–left main coronary arteries possessing </a:t>
          </a:r>
          <a:r>
            <a:rPr lang="en-IN" sz="1400" dirty="0" err="1"/>
            <a:t>angiographically</a:t>
          </a:r>
          <a:r>
            <a:rPr lang="en-IN" sz="1400" dirty="0"/>
            <a:t> intermediate coronary </a:t>
          </a:r>
          <a:r>
            <a:rPr lang="en-IN" sz="1400" dirty="0" err="1"/>
            <a:t>stenoses</a:t>
          </a:r>
          <a:r>
            <a:rPr lang="en-IN" sz="1400" dirty="0"/>
            <a:t> (i.e., 50% to 70% diameter </a:t>
          </a:r>
          <a:r>
            <a:rPr lang="en-IN" sz="1400" dirty="0" err="1"/>
            <a:t>stenosis</a:t>
          </a:r>
          <a:r>
            <a:rPr lang="en-IN" sz="1400" dirty="0"/>
            <a:t>)  (Level of Evidence: B)</a:t>
          </a:r>
        </a:p>
      </dgm:t>
    </dgm:pt>
    <dgm:pt modelId="{C49CE3A8-909F-4BCC-9DE9-679E4C67A094}" type="parTrans" cxnId="{1E1E684A-1612-4F60-9055-B0010465EAFA}">
      <dgm:prSet/>
      <dgm:spPr/>
      <dgm:t>
        <a:bodyPr/>
        <a:lstStyle/>
        <a:p>
          <a:endParaRPr lang="en-IN"/>
        </a:p>
      </dgm:t>
    </dgm:pt>
    <dgm:pt modelId="{6867A3FB-E213-463E-B088-01140819AB9D}" type="sibTrans" cxnId="{1E1E684A-1612-4F60-9055-B0010465EAFA}">
      <dgm:prSet/>
      <dgm:spPr/>
      <dgm:t>
        <a:bodyPr/>
        <a:lstStyle/>
        <a:p>
          <a:endParaRPr lang="en-IN"/>
        </a:p>
      </dgm:t>
    </dgm:pt>
    <dgm:pt modelId="{28B876FB-4FCA-43A4-A5E3-A461D9EB1AC3}">
      <dgm:prSet custT="1"/>
      <dgm:spPr/>
      <dgm:t>
        <a:bodyPr/>
        <a:lstStyle/>
        <a:p>
          <a:pPr rtl="0"/>
          <a:r>
            <a:rPr lang="en-IN" sz="1400" dirty="0"/>
            <a:t>IVUS may be considered for the guidance of coronary stent implantation, especially in cases of left main coronary artery (LMCA) </a:t>
          </a:r>
          <a:r>
            <a:rPr lang="en-IN" sz="1400" dirty="0" err="1"/>
            <a:t>stenting</a:t>
          </a:r>
          <a:r>
            <a:rPr lang="en-IN" sz="1400" dirty="0"/>
            <a:t> (Level of Evidence: B)</a:t>
          </a:r>
        </a:p>
      </dgm:t>
    </dgm:pt>
    <dgm:pt modelId="{0A459503-CE7E-47C7-9A9C-DCCDAB43FF27}" type="parTrans" cxnId="{E93908D9-E6DF-4F88-9513-5937F761280F}">
      <dgm:prSet/>
      <dgm:spPr/>
      <dgm:t>
        <a:bodyPr/>
        <a:lstStyle/>
        <a:p>
          <a:endParaRPr lang="en-IN"/>
        </a:p>
      </dgm:t>
    </dgm:pt>
    <dgm:pt modelId="{BC1586C8-022B-4F5D-9CDB-678811401379}" type="sibTrans" cxnId="{E93908D9-E6DF-4F88-9513-5937F761280F}">
      <dgm:prSet/>
      <dgm:spPr/>
      <dgm:t>
        <a:bodyPr/>
        <a:lstStyle/>
        <a:p>
          <a:endParaRPr lang="en-IN"/>
        </a:p>
      </dgm:t>
    </dgm:pt>
    <dgm:pt modelId="{59729233-6D4F-436F-85B2-24CFC348E2C0}">
      <dgm:prSet custT="1"/>
      <dgm:spPr/>
      <dgm:t>
        <a:bodyPr/>
        <a:lstStyle/>
        <a:p>
          <a:pPr rtl="0"/>
          <a:r>
            <a:rPr lang="en-IN" sz="1600" dirty="0"/>
            <a:t>IVUS may be reasonable for the determination of the mechanism of stent thrombosis   (Level of Evidence: C)</a:t>
          </a:r>
        </a:p>
      </dgm:t>
    </dgm:pt>
    <dgm:pt modelId="{AD70B8C9-97C6-4509-AC4E-B2A1D2FDDE2E}" type="parTrans" cxnId="{26D8EF7B-A0C9-4821-9EA5-0F5A5FF27BAF}">
      <dgm:prSet/>
      <dgm:spPr/>
      <dgm:t>
        <a:bodyPr/>
        <a:lstStyle/>
        <a:p>
          <a:endParaRPr lang="en-IN"/>
        </a:p>
      </dgm:t>
    </dgm:pt>
    <dgm:pt modelId="{DCEAE69B-6E9E-4816-911F-4539F537E882}" type="sibTrans" cxnId="{26D8EF7B-A0C9-4821-9EA5-0F5A5FF27BAF}">
      <dgm:prSet/>
      <dgm:spPr/>
      <dgm:t>
        <a:bodyPr/>
        <a:lstStyle/>
        <a:p>
          <a:endParaRPr lang="en-IN"/>
        </a:p>
      </dgm:t>
    </dgm:pt>
    <dgm:pt modelId="{E17DBA20-B7BB-4F2E-92F3-6B53FA3BDF4E}" type="pres">
      <dgm:prSet presAssocID="{51B875E6-0BDE-4640-98E8-7CBEC1D92938}" presName="Name0" presStyleCnt="0">
        <dgm:presLayoutVars>
          <dgm:dir/>
          <dgm:resizeHandles val="exact"/>
        </dgm:presLayoutVars>
      </dgm:prSet>
      <dgm:spPr/>
    </dgm:pt>
    <dgm:pt modelId="{B28A21BB-E60B-4FF9-AE49-3E8F0AB2CBDF}" type="pres">
      <dgm:prSet presAssocID="{51B875E6-0BDE-4640-98E8-7CBEC1D92938}" presName="fgShape" presStyleLbl="fgShp" presStyleIdx="0" presStyleCnt="1" custLinFactY="41132" custLinFactNeighborX="-8" custLinFactNeighborY="100000"/>
      <dgm:spPr/>
    </dgm:pt>
    <dgm:pt modelId="{045D5483-9C91-4677-8914-047CEDD6C168}" type="pres">
      <dgm:prSet presAssocID="{51B875E6-0BDE-4640-98E8-7CBEC1D92938}" presName="linComp" presStyleCnt="0"/>
      <dgm:spPr/>
    </dgm:pt>
    <dgm:pt modelId="{4F582E94-3AB5-4AD8-BDAB-083F9BCDEBB2}" type="pres">
      <dgm:prSet presAssocID="{312BD776-61F7-427D-B185-DB5426F0589E}" presName="compNode" presStyleCnt="0"/>
      <dgm:spPr/>
    </dgm:pt>
    <dgm:pt modelId="{8BAC454F-C76C-47DE-847A-339C4CEA37F5}" type="pres">
      <dgm:prSet presAssocID="{312BD776-61F7-427D-B185-DB5426F0589E}" presName="bkgdShape" presStyleLbl="node1" presStyleIdx="0" presStyleCnt="4"/>
      <dgm:spPr/>
    </dgm:pt>
    <dgm:pt modelId="{893AD94F-7FF4-4535-9765-EDBDC5D481EB}" type="pres">
      <dgm:prSet presAssocID="{312BD776-61F7-427D-B185-DB5426F0589E}" presName="nodeTx" presStyleLbl="node1" presStyleIdx="0" presStyleCnt="4">
        <dgm:presLayoutVars>
          <dgm:bulletEnabled val="1"/>
        </dgm:presLayoutVars>
      </dgm:prSet>
      <dgm:spPr/>
    </dgm:pt>
    <dgm:pt modelId="{6DFC9371-9D25-46D4-BCC5-3615F37A8C5C}" type="pres">
      <dgm:prSet presAssocID="{312BD776-61F7-427D-B185-DB5426F0589E}" presName="invisiNode" presStyleLbl="node1" presStyleIdx="0" presStyleCnt="4"/>
      <dgm:spPr/>
    </dgm:pt>
    <dgm:pt modelId="{6B896BC5-D4AE-4A0C-BDF8-B78224A4F5CB}" type="pres">
      <dgm:prSet presAssocID="{312BD776-61F7-427D-B185-DB5426F0589E}" presName="imagNode" presStyleLbl="fgImgPlace1" presStyleIdx="0" presStyleCnt="4" custLinFactNeighborX="-482" custLinFactNeighborY="-15175"/>
      <dgm:spPr/>
    </dgm:pt>
    <dgm:pt modelId="{E2D4AA39-5B3D-4C82-B23B-23B80BA01ED2}" type="pres">
      <dgm:prSet presAssocID="{E25DEBD4-006A-4078-9D13-EBA112AE3711}" presName="sibTrans" presStyleLbl="sibTrans2D1" presStyleIdx="0" presStyleCnt="0"/>
      <dgm:spPr/>
    </dgm:pt>
    <dgm:pt modelId="{0268CFE9-1FF5-498B-9836-CD7A64337BAD}" type="pres">
      <dgm:prSet presAssocID="{BB35CD11-C0D3-4F12-8B96-7CB1A50A0428}" presName="compNode" presStyleCnt="0"/>
      <dgm:spPr/>
    </dgm:pt>
    <dgm:pt modelId="{2B48942D-7FF9-4604-8ED0-25E6A4B57B52}" type="pres">
      <dgm:prSet presAssocID="{BB35CD11-C0D3-4F12-8B96-7CB1A50A0428}" presName="bkgdShape" presStyleLbl="node1" presStyleIdx="1" presStyleCnt="4"/>
      <dgm:spPr/>
    </dgm:pt>
    <dgm:pt modelId="{B75970F3-F149-43A5-953F-6EE0AA0A86DC}" type="pres">
      <dgm:prSet presAssocID="{BB35CD11-C0D3-4F12-8B96-7CB1A50A0428}" presName="nodeTx" presStyleLbl="node1" presStyleIdx="1" presStyleCnt="4">
        <dgm:presLayoutVars>
          <dgm:bulletEnabled val="1"/>
        </dgm:presLayoutVars>
      </dgm:prSet>
      <dgm:spPr/>
    </dgm:pt>
    <dgm:pt modelId="{13A64B61-A7AD-4F55-9000-11B1814E4171}" type="pres">
      <dgm:prSet presAssocID="{BB35CD11-C0D3-4F12-8B96-7CB1A50A0428}" presName="invisiNode" presStyleLbl="node1" presStyleIdx="1" presStyleCnt="4"/>
      <dgm:spPr/>
    </dgm:pt>
    <dgm:pt modelId="{3D69954B-D3CC-4FEA-AC17-BE8E5E9DA19E}" type="pres">
      <dgm:prSet presAssocID="{BB35CD11-C0D3-4F12-8B96-7CB1A50A0428}" presName="imagNode" presStyleLbl="fgImgPlace1" presStyleIdx="1" presStyleCnt="4" custLinFactNeighborX="-1311" custLinFactNeighborY="-29395"/>
      <dgm:spPr/>
    </dgm:pt>
    <dgm:pt modelId="{FD14715D-3012-4D63-8289-8F6CF559A796}" type="pres">
      <dgm:prSet presAssocID="{6867A3FB-E213-463E-B088-01140819AB9D}" presName="sibTrans" presStyleLbl="sibTrans2D1" presStyleIdx="0" presStyleCnt="0"/>
      <dgm:spPr/>
    </dgm:pt>
    <dgm:pt modelId="{549B136B-8725-4972-BD12-443FD2A43BAC}" type="pres">
      <dgm:prSet presAssocID="{28B876FB-4FCA-43A4-A5E3-A461D9EB1AC3}" presName="compNode" presStyleCnt="0"/>
      <dgm:spPr/>
    </dgm:pt>
    <dgm:pt modelId="{060FE504-AA53-432E-BD05-8FF9925F7EF3}" type="pres">
      <dgm:prSet presAssocID="{28B876FB-4FCA-43A4-A5E3-A461D9EB1AC3}" presName="bkgdShape" presStyleLbl="node1" presStyleIdx="2" presStyleCnt="4"/>
      <dgm:spPr/>
    </dgm:pt>
    <dgm:pt modelId="{FD7D7CCF-1336-464B-BA1E-B1925A26C52A}" type="pres">
      <dgm:prSet presAssocID="{28B876FB-4FCA-43A4-A5E3-A461D9EB1AC3}" presName="nodeTx" presStyleLbl="node1" presStyleIdx="2" presStyleCnt="4">
        <dgm:presLayoutVars>
          <dgm:bulletEnabled val="1"/>
        </dgm:presLayoutVars>
      </dgm:prSet>
      <dgm:spPr/>
    </dgm:pt>
    <dgm:pt modelId="{FE2A413A-B100-48B0-9B2A-ED6F6EC4996F}" type="pres">
      <dgm:prSet presAssocID="{28B876FB-4FCA-43A4-A5E3-A461D9EB1AC3}" presName="invisiNode" presStyleLbl="node1" presStyleIdx="2" presStyleCnt="4"/>
      <dgm:spPr/>
    </dgm:pt>
    <dgm:pt modelId="{9BC5151F-88C9-4066-BCA0-2CF128ECF58C}" type="pres">
      <dgm:prSet presAssocID="{28B876FB-4FCA-43A4-A5E3-A461D9EB1AC3}" presName="imagNode" presStyleLbl="fgImgPlace1" presStyleIdx="2" presStyleCnt="4" custLinFactNeighborX="-2139" custLinFactNeighborY="-15175"/>
      <dgm:spPr/>
    </dgm:pt>
    <dgm:pt modelId="{AD6F3212-32A1-4B16-8416-11C217CC96B0}" type="pres">
      <dgm:prSet presAssocID="{BC1586C8-022B-4F5D-9CDB-678811401379}" presName="sibTrans" presStyleLbl="sibTrans2D1" presStyleIdx="0" presStyleCnt="0"/>
      <dgm:spPr/>
    </dgm:pt>
    <dgm:pt modelId="{E7C16741-63D2-43FE-9A28-7DB65FA3692C}" type="pres">
      <dgm:prSet presAssocID="{59729233-6D4F-436F-85B2-24CFC348E2C0}" presName="compNode" presStyleCnt="0"/>
      <dgm:spPr/>
    </dgm:pt>
    <dgm:pt modelId="{03532C51-E02B-4FEE-AA7D-4ABFA27F311A}" type="pres">
      <dgm:prSet presAssocID="{59729233-6D4F-436F-85B2-24CFC348E2C0}" presName="bkgdShape" presStyleLbl="node1" presStyleIdx="3" presStyleCnt="4"/>
      <dgm:spPr/>
    </dgm:pt>
    <dgm:pt modelId="{E390C9D9-2928-4831-BE96-41EF0A43777B}" type="pres">
      <dgm:prSet presAssocID="{59729233-6D4F-436F-85B2-24CFC348E2C0}" presName="nodeTx" presStyleLbl="node1" presStyleIdx="3" presStyleCnt="4">
        <dgm:presLayoutVars>
          <dgm:bulletEnabled val="1"/>
        </dgm:presLayoutVars>
      </dgm:prSet>
      <dgm:spPr/>
    </dgm:pt>
    <dgm:pt modelId="{482A2621-1C4E-4D46-BCFB-235DA5E04536}" type="pres">
      <dgm:prSet presAssocID="{59729233-6D4F-436F-85B2-24CFC348E2C0}" presName="invisiNode" presStyleLbl="node1" presStyleIdx="3" presStyleCnt="4"/>
      <dgm:spPr/>
    </dgm:pt>
    <dgm:pt modelId="{4F38C558-E6D2-4911-9A26-D1353667491B}" type="pres">
      <dgm:prSet presAssocID="{59729233-6D4F-436F-85B2-24CFC348E2C0}" presName="imagNode" presStyleLbl="fgImgPlace1" presStyleIdx="3" presStyleCnt="4" custLinFactNeighborX="1772" custLinFactNeighborY="-15175"/>
      <dgm:spPr/>
    </dgm:pt>
  </dgm:ptLst>
  <dgm:cxnLst>
    <dgm:cxn modelId="{D6A36934-A28B-4D68-9B9E-7A3D149B7C80}" type="presOf" srcId="{BB35CD11-C0D3-4F12-8B96-7CB1A50A0428}" destId="{B75970F3-F149-43A5-953F-6EE0AA0A86DC}" srcOrd="1" destOrd="0" presId="urn:microsoft.com/office/officeart/2005/8/layout/hList7"/>
    <dgm:cxn modelId="{6A5FD862-3C77-4E04-9724-E009FCD3A9C7}" type="presOf" srcId="{6867A3FB-E213-463E-B088-01140819AB9D}" destId="{FD14715D-3012-4D63-8289-8F6CF559A796}" srcOrd="0" destOrd="0" presId="urn:microsoft.com/office/officeart/2005/8/layout/hList7"/>
    <dgm:cxn modelId="{1E1E684A-1612-4F60-9055-B0010465EAFA}" srcId="{51B875E6-0BDE-4640-98E8-7CBEC1D92938}" destId="{BB35CD11-C0D3-4F12-8B96-7CB1A50A0428}" srcOrd="1" destOrd="0" parTransId="{C49CE3A8-909F-4BCC-9DE9-679E4C67A094}" sibTransId="{6867A3FB-E213-463E-B088-01140819AB9D}"/>
    <dgm:cxn modelId="{C89BAB70-BFED-4254-8797-6543F2D029A0}" type="presOf" srcId="{312BD776-61F7-427D-B185-DB5426F0589E}" destId="{893AD94F-7FF4-4535-9765-EDBDC5D481EB}" srcOrd="1" destOrd="0" presId="urn:microsoft.com/office/officeart/2005/8/layout/hList7"/>
    <dgm:cxn modelId="{66C2BF53-C3BD-43B4-BB88-6791293B11F1}" type="presOf" srcId="{28B876FB-4FCA-43A4-A5E3-A461D9EB1AC3}" destId="{060FE504-AA53-432E-BD05-8FF9925F7EF3}" srcOrd="0" destOrd="0" presId="urn:microsoft.com/office/officeart/2005/8/layout/hList7"/>
    <dgm:cxn modelId="{EE2D6A5A-1020-436B-BB8E-15763B2A156F}" type="presOf" srcId="{59729233-6D4F-436F-85B2-24CFC348E2C0}" destId="{03532C51-E02B-4FEE-AA7D-4ABFA27F311A}" srcOrd="0" destOrd="0" presId="urn:microsoft.com/office/officeart/2005/8/layout/hList7"/>
    <dgm:cxn modelId="{5DC8877A-6331-49EF-813A-6D08DB0AE36C}" type="presOf" srcId="{E25DEBD4-006A-4078-9D13-EBA112AE3711}" destId="{E2D4AA39-5B3D-4C82-B23B-23B80BA01ED2}" srcOrd="0" destOrd="0" presId="urn:microsoft.com/office/officeart/2005/8/layout/hList7"/>
    <dgm:cxn modelId="{26D8EF7B-A0C9-4821-9EA5-0F5A5FF27BAF}" srcId="{51B875E6-0BDE-4640-98E8-7CBEC1D92938}" destId="{59729233-6D4F-436F-85B2-24CFC348E2C0}" srcOrd="3" destOrd="0" parTransId="{AD70B8C9-97C6-4509-AC4E-B2A1D2FDDE2E}" sibTransId="{DCEAE69B-6E9E-4816-911F-4539F537E882}"/>
    <dgm:cxn modelId="{973D5F94-3E0A-41D6-92B4-F1C84041227A}" type="presOf" srcId="{51B875E6-0BDE-4640-98E8-7CBEC1D92938}" destId="{E17DBA20-B7BB-4F2E-92F3-6B53FA3BDF4E}" srcOrd="0" destOrd="0" presId="urn:microsoft.com/office/officeart/2005/8/layout/hList7"/>
    <dgm:cxn modelId="{17D65F96-CB10-4DEE-B9BE-62DCFFB5303D}" type="presOf" srcId="{BC1586C8-022B-4F5D-9CDB-678811401379}" destId="{AD6F3212-32A1-4B16-8416-11C217CC96B0}" srcOrd="0" destOrd="0" presId="urn:microsoft.com/office/officeart/2005/8/layout/hList7"/>
    <dgm:cxn modelId="{15F1B198-82D4-4CD8-BB92-C43F21B218A1}" type="presOf" srcId="{28B876FB-4FCA-43A4-A5E3-A461D9EB1AC3}" destId="{FD7D7CCF-1336-464B-BA1E-B1925A26C52A}" srcOrd="1" destOrd="0" presId="urn:microsoft.com/office/officeart/2005/8/layout/hList7"/>
    <dgm:cxn modelId="{7C0622BC-C934-47D5-A8AA-63F06CC6B3CC}" type="presOf" srcId="{312BD776-61F7-427D-B185-DB5426F0589E}" destId="{8BAC454F-C76C-47DE-847A-339C4CEA37F5}" srcOrd="0" destOrd="0" presId="urn:microsoft.com/office/officeart/2005/8/layout/hList7"/>
    <dgm:cxn modelId="{79CD13C3-13C8-4A36-AA52-AC83CC4FA5F5}" type="presOf" srcId="{59729233-6D4F-436F-85B2-24CFC348E2C0}" destId="{E390C9D9-2928-4831-BE96-41EF0A43777B}" srcOrd="1" destOrd="0" presId="urn:microsoft.com/office/officeart/2005/8/layout/hList7"/>
    <dgm:cxn modelId="{12F776C4-5E15-4538-984C-A13339B88D52}" type="presOf" srcId="{BB35CD11-C0D3-4F12-8B96-7CB1A50A0428}" destId="{2B48942D-7FF9-4604-8ED0-25E6A4B57B52}" srcOrd="0" destOrd="0" presId="urn:microsoft.com/office/officeart/2005/8/layout/hList7"/>
    <dgm:cxn modelId="{E93908D9-E6DF-4F88-9513-5937F761280F}" srcId="{51B875E6-0BDE-4640-98E8-7CBEC1D92938}" destId="{28B876FB-4FCA-43A4-A5E3-A461D9EB1AC3}" srcOrd="2" destOrd="0" parTransId="{0A459503-CE7E-47C7-9A9C-DCCDAB43FF27}" sibTransId="{BC1586C8-022B-4F5D-9CDB-678811401379}"/>
    <dgm:cxn modelId="{23F7A0DA-EA5D-4AE8-9B83-2B4130C5EAAE}" srcId="{51B875E6-0BDE-4640-98E8-7CBEC1D92938}" destId="{312BD776-61F7-427D-B185-DB5426F0589E}" srcOrd="0" destOrd="0" parTransId="{664CAE64-2BB6-41F9-A34D-79130D254F12}" sibTransId="{E25DEBD4-006A-4078-9D13-EBA112AE3711}"/>
    <dgm:cxn modelId="{30DFCADC-E311-4ED3-B296-EB1CD6573F7D}" type="presParOf" srcId="{E17DBA20-B7BB-4F2E-92F3-6B53FA3BDF4E}" destId="{B28A21BB-E60B-4FF9-AE49-3E8F0AB2CBDF}" srcOrd="0" destOrd="0" presId="urn:microsoft.com/office/officeart/2005/8/layout/hList7"/>
    <dgm:cxn modelId="{F3EC63AD-3A1D-405D-8FAC-EA0EF9A5C9D8}" type="presParOf" srcId="{E17DBA20-B7BB-4F2E-92F3-6B53FA3BDF4E}" destId="{045D5483-9C91-4677-8914-047CEDD6C168}" srcOrd="1" destOrd="0" presId="urn:microsoft.com/office/officeart/2005/8/layout/hList7"/>
    <dgm:cxn modelId="{8C331D2B-9D67-49A2-8E16-0E0B3772CB88}" type="presParOf" srcId="{045D5483-9C91-4677-8914-047CEDD6C168}" destId="{4F582E94-3AB5-4AD8-BDAB-083F9BCDEBB2}" srcOrd="0" destOrd="0" presId="urn:microsoft.com/office/officeart/2005/8/layout/hList7"/>
    <dgm:cxn modelId="{B2B8A1F8-B46E-43A4-A50D-AAE258BE7664}" type="presParOf" srcId="{4F582E94-3AB5-4AD8-BDAB-083F9BCDEBB2}" destId="{8BAC454F-C76C-47DE-847A-339C4CEA37F5}" srcOrd="0" destOrd="0" presId="urn:microsoft.com/office/officeart/2005/8/layout/hList7"/>
    <dgm:cxn modelId="{4CFF091E-551C-495E-AF17-07F9F4C55C4B}" type="presParOf" srcId="{4F582E94-3AB5-4AD8-BDAB-083F9BCDEBB2}" destId="{893AD94F-7FF4-4535-9765-EDBDC5D481EB}" srcOrd="1" destOrd="0" presId="urn:microsoft.com/office/officeart/2005/8/layout/hList7"/>
    <dgm:cxn modelId="{F647B069-5DF1-40DA-9A35-3770DC445F2F}" type="presParOf" srcId="{4F582E94-3AB5-4AD8-BDAB-083F9BCDEBB2}" destId="{6DFC9371-9D25-46D4-BCC5-3615F37A8C5C}" srcOrd="2" destOrd="0" presId="urn:microsoft.com/office/officeart/2005/8/layout/hList7"/>
    <dgm:cxn modelId="{97658CFA-E236-498E-8ED2-A43F9AE9CF64}" type="presParOf" srcId="{4F582E94-3AB5-4AD8-BDAB-083F9BCDEBB2}" destId="{6B896BC5-D4AE-4A0C-BDF8-B78224A4F5CB}" srcOrd="3" destOrd="0" presId="urn:microsoft.com/office/officeart/2005/8/layout/hList7"/>
    <dgm:cxn modelId="{C3174D41-CBF5-465B-A91E-937D36C50FDD}" type="presParOf" srcId="{045D5483-9C91-4677-8914-047CEDD6C168}" destId="{E2D4AA39-5B3D-4C82-B23B-23B80BA01ED2}" srcOrd="1" destOrd="0" presId="urn:microsoft.com/office/officeart/2005/8/layout/hList7"/>
    <dgm:cxn modelId="{7F45031D-BD62-4649-9039-6AC1B916102C}" type="presParOf" srcId="{045D5483-9C91-4677-8914-047CEDD6C168}" destId="{0268CFE9-1FF5-498B-9836-CD7A64337BAD}" srcOrd="2" destOrd="0" presId="urn:microsoft.com/office/officeart/2005/8/layout/hList7"/>
    <dgm:cxn modelId="{34F95040-7482-418B-AA93-BA991F35EEFB}" type="presParOf" srcId="{0268CFE9-1FF5-498B-9836-CD7A64337BAD}" destId="{2B48942D-7FF9-4604-8ED0-25E6A4B57B52}" srcOrd="0" destOrd="0" presId="urn:microsoft.com/office/officeart/2005/8/layout/hList7"/>
    <dgm:cxn modelId="{C7768DD9-BEC1-4517-80F9-921B631328DB}" type="presParOf" srcId="{0268CFE9-1FF5-498B-9836-CD7A64337BAD}" destId="{B75970F3-F149-43A5-953F-6EE0AA0A86DC}" srcOrd="1" destOrd="0" presId="urn:microsoft.com/office/officeart/2005/8/layout/hList7"/>
    <dgm:cxn modelId="{249A0B47-94B5-4775-A3BA-063AEAF3BCE8}" type="presParOf" srcId="{0268CFE9-1FF5-498B-9836-CD7A64337BAD}" destId="{13A64B61-A7AD-4F55-9000-11B1814E4171}" srcOrd="2" destOrd="0" presId="urn:microsoft.com/office/officeart/2005/8/layout/hList7"/>
    <dgm:cxn modelId="{C1D21FB5-C5D0-46B7-BF6B-AD326D3FEFFD}" type="presParOf" srcId="{0268CFE9-1FF5-498B-9836-CD7A64337BAD}" destId="{3D69954B-D3CC-4FEA-AC17-BE8E5E9DA19E}" srcOrd="3" destOrd="0" presId="urn:microsoft.com/office/officeart/2005/8/layout/hList7"/>
    <dgm:cxn modelId="{5E715392-A6E8-4466-8B48-C4C67666AB43}" type="presParOf" srcId="{045D5483-9C91-4677-8914-047CEDD6C168}" destId="{FD14715D-3012-4D63-8289-8F6CF559A796}" srcOrd="3" destOrd="0" presId="urn:microsoft.com/office/officeart/2005/8/layout/hList7"/>
    <dgm:cxn modelId="{919DEC5B-779B-4F3D-8E70-7B431BF07D43}" type="presParOf" srcId="{045D5483-9C91-4677-8914-047CEDD6C168}" destId="{549B136B-8725-4972-BD12-443FD2A43BAC}" srcOrd="4" destOrd="0" presId="urn:microsoft.com/office/officeart/2005/8/layout/hList7"/>
    <dgm:cxn modelId="{80DBAF5B-6DCB-4E26-9E0B-1D243C3D4FE8}" type="presParOf" srcId="{549B136B-8725-4972-BD12-443FD2A43BAC}" destId="{060FE504-AA53-432E-BD05-8FF9925F7EF3}" srcOrd="0" destOrd="0" presId="urn:microsoft.com/office/officeart/2005/8/layout/hList7"/>
    <dgm:cxn modelId="{233E5633-CBAA-45A1-8183-87D2D3B02F34}" type="presParOf" srcId="{549B136B-8725-4972-BD12-443FD2A43BAC}" destId="{FD7D7CCF-1336-464B-BA1E-B1925A26C52A}" srcOrd="1" destOrd="0" presId="urn:microsoft.com/office/officeart/2005/8/layout/hList7"/>
    <dgm:cxn modelId="{6F399233-9071-48EA-B70B-955DF2F6C2FD}" type="presParOf" srcId="{549B136B-8725-4972-BD12-443FD2A43BAC}" destId="{FE2A413A-B100-48B0-9B2A-ED6F6EC4996F}" srcOrd="2" destOrd="0" presId="urn:microsoft.com/office/officeart/2005/8/layout/hList7"/>
    <dgm:cxn modelId="{47FDEAC0-70DE-4545-A0A5-E5560373E4DD}" type="presParOf" srcId="{549B136B-8725-4972-BD12-443FD2A43BAC}" destId="{9BC5151F-88C9-4066-BCA0-2CF128ECF58C}" srcOrd="3" destOrd="0" presId="urn:microsoft.com/office/officeart/2005/8/layout/hList7"/>
    <dgm:cxn modelId="{3A327891-505F-442B-A815-80FFCB99BA3E}" type="presParOf" srcId="{045D5483-9C91-4677-8914-047CEDD6C168}" destId="{AD6F3212-32A1-4B16-8416-11C217CC96B0}" srcOrd="5" destOrd="0" presId="urn:microsoft.com/office/officeart/2005/8/layout/hList7"/>
    <dgm:cxn modelId="{BE9BC1DB-1A03-4920-832D-743F2CEE5E77}" type="presParOf" srcId="{045D5483-9C91-4677-8914-047CEDD6C168}" destId="{E7C16741-63D2-43FE-9A28-7DB65FA3692C}" srcOrd="6" destOrd="0" presId="urn:microsoft.com/office/officeart/2005/8/layout/hList7"/>
    <dgm:cxn modelId="{893E6119-8038-4949-95E5-4E982D9DBE41}" type="presParOf" srcId="{E7C16741-63D2-43FE-9A28-7DB65FA3692C}" destId="{03532C51-E02B-4FEE-AA7D-4ABFA27F311A}" srcOrd="0" destOrd="0" presId="urn:microsoft.com/office/officeart/2005/8/layout/hList7"/>
    <dgm:cxn modelId="{9ABC1847-292B-49B8-B6FB-BFCDAD2A13EC}" type="presParOf" srcId="{E7C16741-63D2-43FE-9A28-7DB65FA3692C}" destId="{E390C9D9-2928-4831-BE96-41EF0A43777B}" srcOrd="1" destOrd="0" presId="urn:microsoft.com/office/officeart/2005/8/layout/hList7"/>
    <dgm:cxn modelId="{D287DC9C-D4E2-42E3-B811-451AF03C3E01}" type="presParOf" srcId="{E7C16741-63D2-43FE-9A28-7DB65FA3692C}" destId="{482A2621-1C4E-4D46-BCFB-235DA5E04536}" srcOrd="2" destOrd="0" presId="urn:microsoft.com/office/officeart/2005/8/layout/hList7"/>
    <dgm:cxn modelId="{3238A3B6-EBE7-4160-91AA-70C937A101F2}" type="presParOf" srcId="{E7C16741-63D2-43FE-9A28-7DB65FA3692C}" destId="{4F38C558-E6D2-4911-9A26-D1353667491B}" srcOrd="3" destOrd="0" presId="urn:microsoft.com/office/officeart/2005/8/layout/hList7"/>
  </dgm:cxnLst>
  <dgm:bg>
    <a:solidFill>
      <a:schemeClr val="accent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B1EA-3D1C-47CD-A075-7493454FAFB5}">
      <dsp:nvSpPr>
        <dsp:cNvPr id="0" name=""/>
        <dsp:cNvSpPr/>
      </dsp:nvSpPr>
      <dsp:spPr>
        <a:xfrm>
          <a:off x="0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CLASS </a:t>
          </a:r>
          <a:r>
            <a:rPr lang="en-IN" sz="2800" kern="1200" dirty="0" err="1"/>
            <a:t>IIa</a:t>
          </a:r>
          <a:r>
            <a:rPr lang="en-IN" sz="2800" kern="1200" dirty="0"/>
            <a:t>:</a:t>
          </a:r>
        </a:p>
      </dsp:txBody>
      <dsp:txXfrm>
        <a:off x="0" y="1810385"/>
        <a:ext cx="2011188" cy="1810385"/>
      </dsp:txXfrm>
    </dsp:sp>
    <dsp:sp modelId="{F3183792-E7B0-461E-9018-F37A9B89C204}">
      <dsp:nvSpPr>
        <dsp:cNvPr id="0" name=""/>
        <dsp:cNvSpPr/>
      </dsp:nvSpPr>
      <dsp:spPr>
        <a:xfrm>
          <a:off x="257150" y="0"/>
          <a:ext cx="1507145" cy="15071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917CA-F5D0-43A7-AC30-2BDD68A37505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-</a:t>
          </a:r>
          <a:r>
            <a:rPr lang="en-IN" sz="1600" kern="1200" dirty="0"/>
            <a:t>IVUS is a reasonable option to assess </a:t>
          </a:r>
          <a:r>
            <a:rPr lang="en-IN" sz="1600" kern="1200" dirty="0" err="1"/>
            <a:t>angiographically</a:t>
          </a:r>
          <a:r>
            <a:rPr lang="en-IN" sz="1600" kern="1200" dirty="0"/>
            <a:t> </a:t>
          </a:r>
          <a:r>
            <a:rPr lang="en-IN" sz="1600" kern="1200" dirty="0" err="1"/>
            <a:t>indeterminant</a:t>
          </a:r>
          <a:r>
            <a:rPr lang="en-IN" sz="1600" kern="1200" dirty="0"/>
            <a:t> left main CAD (Level of Evidence: B)</a:t>
          </a:r>
          <a:endParaRPr lang="en-IN" sz="1100" kern="1200" dirty="0"/>
        </a:p>
      </dsp:txBody>
      <dsp:txXfrm>
        <a:off x="2073443" y="1810385"/>
        <a:ext cx="2011188" cy="1810385"/>
      </dsp:txXfrm>
    </dsp:sp>
    <dsp:sp modelId="{DC7A0D8C-E62C-4B87-AEC6-3B57EEDEB090}">
      <dsp:nvSpPr>
        <dsp:cNvPr id="0" name=""/>
        <dsp:cNvSpPr/>
      </dsp:nvSpPr>
      <dsp:spPr>
        <a:xfrm>
          <a:off x="2257417" y="0"/>
          <a:ext cx="1507145" cy="15071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7C8F1-D12B-429B-B118-805953639A37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-</a:t>
          </a:r>
          <a:r>
            <a:rPr lang="en-IN" sz="1400" kern="1200" dirty="0"/>
            <a:t>IVUS and coronary angiography are within reason 4 to 6 weeks and 1-year post cardiac transplantation to rule out donor CAD, detect rapidly progressive cardiac allograft </a:t>
          </a:r>
          <a:r>
            <a:rPr lang="en-IN" sz="1400" kern="1200" dirty="0" err="1"/>
            <a:t>vasculopathy</a:t>
          </a:r>
          <a:r>
            <a:rPr lang="en-IN" sz="1400" kern="1200" dirty="0"/>
            <a:t>, and provide prognostic information  (Level of Evidence: B)</a:t>
          </a:r>
          <a:endParaRPr lang="en-IN" sz="1100" kern="1200" dirty="0"/>
        </a:p>
      </dsp:txBody>
      <dsp:txXfrm>
        <a:off x="4144967" y="1810385"/>
        <a:ext cx="2011188" cy="1810385"/>
      </dsp:txXfrm>
    </dsp:sp>
    <dsp:sp modelId="{7B1C2F4A-CBDB-43B5-AD67-89052AB19F44}">
      <dsp:nvSpPr>
        <dsp:cNvPr id="0" name=""/>
        <dsp:cNvSpPr/>
      </dsp:nvSpPr>
      <dsp:spPr>
        <a:xfrm>
          <a:off x="4400546" y="0"/>
          <a:ext cx="1507145" cy="15071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FC4D-2C85-459D-B850-73936C756597}">
      <dsp:nvSpPr>
        <dsp:cNvPr id="0" name=""/>
        <dsp:cNvSpPr/>
      </dsp:nvSpPr>
      <dsp:spPr>
        <a:xfrm>
          <a:off x="6216492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-IVUS is a reasonable option to determine the mechanism of stent </a:t>
          </a:r>
          <a:r>
            <a:rPr lang="en-IN" sz="1800" kern="1200" dirty="0" err="1"/>
            <a:t>restenosis</a:t>
          </a:r>
          <a:r>
            <a:rPr lang="en-IN" sz="1800" kern="1200" dirty="0"/>
            <a:t> (Level of Evidence: C)</a:t>
          </a:r>
        </a:p>
      </dsp:txBody>
      <dsp:txXfrm>
        <a:off x="6216492" y="1810385"/>
        <a:ext cx="2011188" cy="1810385"/>
      </dsp:txXfrm>
    </dsp:sp>
    <dsp:sp modelId="{BECF4C8F-5E6A-46F0-ACB2-9D3A0DCF8EB7}">
      <dsp:nvSpPr>
        <dsp:cNvPr id="0" name=""/>
        <dsp:cNvSpPr/>
      </dsp:nvSpPr>
      <dsp:spPr>
        <a:xfrm>
          <a:off x="6472251" y="0"/>
          <a:ext cx="1507145" cy="15071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B48B1-8F0B-4FDD-8A37-234A01DC97F8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C454F-C76C-47DE-847A-339C4CEA37F5}">
      <dsp:nvSpPr>
        <dsp:cNvPr id="0" name=""/>
        <dsp:cNvSpPr/>
      </dsp:nvSpPr>
      <dsp:spPr>
        <a:xfrm>
          <a:off x="1918" y="0"/>
          <a:ext cx="2011188" cy="45259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CLASS </a:t>
          </a:r>
          <a:r>
            <a:rPr lang="en-IN" sz="2000" kern="1200" dirty="0" err="1"/>
            <a:t>IIb</a:t>
          </a:r>
          <a:r>
            <a:rPr lang="en-IN" sz="2000" kern="1200" dirty="0"/>
            <a:t>:</a:t>
          </a:r>
        </a:p>
      </dsp:txBody>
      <dsp:txXfrm>
        <a:off x="1918" y="1810385"/>
        <a:ext cx="2011188" cy="1810385"/>
      </dsp:txXfrm>
    </dsp:sp>
    <dsp:sp modelId="{6B896BC5-D4AE-4A0C-BDF8-B78224A4F5CB}">
      <dsp:nvSpPr>
        <dsp:cNvPr id="0" name=""/>
        <dsp:cNvSpPr/>
      </dsp:nvSpPr>
      <dsp:spPr>
        <a:xfrm>
          <a:off x="246675" y="42848"/>
          <a:ext cx="1507145" cy="15071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8942D-7FF9-4604-8ED0-25E6A4B57B52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IVUS may be reasonable in assessing non–left main coronary arteries possessing </a:t>
          </a:r>
          <a:r>
            <a:rPr lang="en-IN" sz="1400" kern="1200" dirty="0" err="1"/>
            <a:t>angiographically</a:t>
          </a:r>
          <a:r>
            <a:rPr lang="en-IN" sz="1400" kern="1200" dirty="0"/>
            <a:t> intermediate coronary </a:t>
          </a:r>
          <a:r>
            <a:rPr lang="en-IN" sz="1400" kern="1200" dirty="0" err="1"/>
            <a:t>stenoses</a:t>
          </a:r>
          <a:r>
            <a:rPr lang="en-IN" sz="1400" kern="1200" dirty="0"/>
            <a:t> (i.e., 50% to 70% diameter </a:t>
          </a:r>
          <a:r>
            <a:rPr lang="en-IN" sz="1400" kern="1200" dirty="0" err="1"/>
            <a:t>stenosis</a:t>
          </a:r>
          <a:r>
            <a:rPr lang="en-IN" sz="1400" kern="1200" dirty="0"/>
            <a:t>)  (Level of Evidence: B)</a:t>
          </a:r>
        </a:p>
      </dsp:txBody>
      <dsp:txXfrm>
        <a:off x="2073443" y="1810385"/>
        <a:ext cx="2011188" cy="1810385"/>
      </dsp:txXfrm>
    </dsp:sp>
    <dsp:sp modelId="{3D69954B-D3CC-4FEA-AC17-BE8E5E9DA19E}">
      <dsp:nvSpPr>
        <dsp:cNvPr id="0" name=""/>
        <dsp:cNvSpPr/>
      </dsp:nvSpPr>
      <dsp:spPr>
        <a:xfrm>
          <a:off x="2305706" y="0"/>
          <a:ext cx="1507145" cy="15071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FE504-AA53-432E-BD05-8FF9925F7EF3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IVUS may be considered for the guidance of coronary stent implantation, especially in cases of left main coronary artery (LMCA) </a:t>
          </a:r>
          <a:r>
            <a:rPr lang="en-IN" sz="1400" kern="1200" dirty="0" err="1"/>
            <a:t>stenting</a:t>
          </a:r>
          <a:r>
            <a:rPr lang="en-IN" sz="1400" kern="1200" dirty="0"/>
            <a:t> (Level of Evidence: B)</a:t>
          </a:r>
        </a:p>
      </dsp:txBody>
      <dsp:txXfrm>
        <a:off x="4144967" y="1810385"/>
        <a:ext cx="2011188" cy="1810385"/>
      </dsp:txXfrm>
    </dsp:sp>
    <dsp:sp modelId="{9BC5151F-88C9-4066-BCA0-2CF128ECF58C}">
      <dsp:nvSpPr>
        <dsp:cNvPr id="0" name=""/>
        <dsp:cNvSpPr/>
      </dsp:nvSpPr>
      <dsp:spPr>
        <a:xfrm>
          <a:off x="4364751" y="42848"/>
          <a:ext cx="1507145" cy="15071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32C51-E02B-4FEE-AA7D-4ABFA27F311A}">
      <dsp:nvSpPr>
        <dsp:cNvPr id="0" name=""/>
        <dsp:cNvSpPr/>
      </dsp:nvSpPr>
      <dsp:spPr>
        <a:xfrm>
          <a:off x="6216492" y="0"/>
          <a:ext cx="2011188" cy="45259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IVUS may be reasonable for the determination of the mechanism of stent thrombosis   (Level of Evidence: C)</a:t>
          </a:r>
        </a:p>
      </dsp:txBody>
      <dsp:txXfrm>
        <a:off x="6216492" y="1810385"/>
        <a:ext cx="2011188" cy="1810385"/>
      </dsp:txXfrm>
    </dsp:sp>
    <dsp:sp modelId="{4F38C558-E6D2-4911-9A26-D1353667491B}">
      <dsp:nvSpPr>
        <dsp:cNvPr id="0" name=""/>
        <dsp:cNvSpPr/>
      </dsp:nvSpPr>
      <dsp:spPr>
        <a:xfrm>
          <a:off x="6495220" y="42848"/>
          <a:ext cx="1507145" cy="150714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A21BB-E60B-4FF9-AE49-3E8F0AB2CBDF}">
      <dsp:nvSpPr>
        <dsp:cNvPr id="0" name=""/>
        <dsp:cNvSpPr/>
      </dsp:nvSpPr>
      <dsp:spPr>
        <a:xfrm>
          <a:off x="328578" y="3847068"/>
          <a:ext cx="7571232" cy="678894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EC20B-FD62-4873-9D9F-8E577C9A8B47}" type="datetimeFigureOut">
              <a:rPr lang="en-US" smtClean="0"/>
              <a:t>11/4/2024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8626-9738-4775-B687-5F508CEC7EFE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000109"/>
            <a:ext cx="7815290" cy="2600342"/>
          </a:xfrm>
        </p:spPr>
        <p:txBody>
          <a:bodyPr>
            <a:normAutofit/>
          </a:bodyPr>
          <a:lstStyle/>
          <a:p>
            <a:r>
              <a:rPr lang="en-IN" sz="6600" dirty="0"/>
              <a:t>IVUS: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PRESENTER: Dr. </a:t>
            </a:r>
            <a:r>
              <a:rPr lang="en-IN" dirty="0" err="1"/>
              <a:t>Monisha</a:t>
            </a:r>
            <a:r>
              <a:rPr lang="en-IN" dirty="0"/>
              <a:t> </a:t>
            </a:r>
            <a:r>
              <a:rPr lang="en-IN" dirty="0" err="1"/>
              <a:t>Dsouza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3" descr="IMG_59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124"/>
            <a:ext cx="9144000" cy="3571876"/>
          </a:xfrm>
          <a:prstGeom prst="rect">
            <a:avLst/>
          </a:prstGeom>
        </p:spPr>
      </p:pic>
      <p:pic>
        <p:nvPicPr>
          <p:cNvPr id="8" name="Picture 2" descr="C:\Users\Monisha Dsouza\Videos\Captures\IMG_5942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4000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Resolution: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Ultrasound cannot reliably detect structures smaller than its resolution. </a:t>
            </a:r>
          </a:p>
          <a:p>
            <a:endParaRPr lang="en-IN" dirty="0"/>
          </a:p>
          <a:p>
            <a:r>
              <a:rPr lang="en-IN" dirty="0"/>
              <a:t>Resolution affects :</a:t>
            </a:r>
          </a:p>
          <a:p>
            <a:pPr>
              <a:buFontTx/>
              <a:buChar char="-"/>
            </a:pPr>
            <a:r>
              <a:rPr lang="en-IN" dirty="0"/>
              <a:t>sharpness of an image,</a:t>
            </a:r>
          </a:p>
          <a:p>
            <a:pPr>
              <a:buFontTx/>
              <a:buChar char="-"/>
            </a:pPr>
            <a:r>
              <a:rPr lang="en-IN" dirty="0"/>
              <a:t>the distinctness of the borders</a:t>
            </a:r>
          </a:p>
          <a:p>
            <a:pPr>
              <a:buFontTx/>
              <a:buChar char="-"/>
            </a:pPr>
            <a:r>
              <a:rPr lang="en-IN" dirty="0"/>
              <a:t>reproducibility of the measurements.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Spatial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Ability to discriminate between small adjacent objects as distinct entities.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IVUS typical resolution :80 -100 microns axially ,200 -250 microns laterally.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 Resolution increases as transducer frequency increases</a:t>
            </a:r>
          </a:p>
          <a:p>
            <a:endParaRPr lang="en-IN" dirty="0"/>
          </a:p>
          <a:p>
            <a:r>
              <a:rPr lang="en-IN" dirty="0"/>
              <a:t>Focusing the transducer improves resolution within the focused zone.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2946" name="Picture 2" descr="C:\Users\Monisha Dsouza\Videos\Captures\(Microsoft PowerPoint - IVUS FFR OCT VH _343_370 _370_345_360_357 _351_364_344 , _356_370_353_346 _370_364_345_340_351_351 _353_370_356_354) - Google Chrome 01-11-2024 16_14_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3" y="795338"/>
            <a:ext cx="8040687" cy="5267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1138" name="Picture 2" descr="C:\Users\Monisha Dsouza\Videos\Captures\IMG_597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5113" y="214290"/>
            <a:ext cx="8043167" cy="5911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Contrast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Contrast resolution /dynamic range</a:t>
            </a:r>
          </a:p>
          <a:p>
            <a:r>
              <a:rPr lang="en-IN" dirty="0"/>
              <a:t> Number of shades of grey that can be differentiated between the weakest and strongest targets</a:t>
            </a:r>
          </a:p>
          <a:p>
            <a:r>
              <a:rPr lang="en-IN" dirty="0"/>
              <a:t>Low dynamic range :“black and black and white ” : they appear “</a:t>
            </a:r>
            <a:r>
              <a:rPr lang="en-IN" dirty="0" err="1"/>
              <a:t>contrasty</a:t>
            </a:r>
            <a:r>
              <a:rPr lang="en-IN" dirty="0"/>
              <a:t> ” </a:t>
            </a:r>
          </a:p>
          <a:p>
            <a:r>
              <a:rPr lang="en-IN" dirty="0"/>
              <a:t>High dynamic range images: more shades of grey -can differentiate more tissue types and structural elements.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Microsoft PowerPoint - Fundamentals&amp;TechniquesCPIS - Google Chrome 02-11-2024 10_35_5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9144000" cy="413488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Near Field and Far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Near Field : IVUS beam fairly parallel for the distance; Image quality better.</a:t>
            </a:r>
          </a:p>
          <a:p>
            <a:endParaRPr lang="en-IN" dirty="0"/>
          </a:p>
          <a:p>
            <a:r>
              <a:rPr lang="en-IN" dirty="0"/>
              <a:t>Far Field: IVUS beam diverges </a:t>
            </a:r>
          </a:p>
          <a:p>
            <a:r>
              <a:rPr lang="en-IN" dirty="0"/>
              <a:t>The length of near field</a:t>
            </a:r>
            <a:r>
              <a:rPr lang="en-IN" sz="3600" b="1" dirty="0"/>
              <a:t>: L = r2 / λ</a:t>
            </a:r>
            <a:endParaRPr lang="en-IN" b="1" dirty="0"/>
          </a:p>
          <a:p>
            <a:pPr>
              <a:buFontTx/>
              <a:buChar char="-"/>
            </a:pPr>
            <a:r>
              <a:rPr lang="en-IN" dirty="0"/>
              <a:t>L : length of the near field</a:t>
            </a:r>
          </a:p>
          <a:p>
            <a:pPr>
              <a:buFontTx/>
              <a:buChar char="-"/>
            </a:pPr>
            <a:r>
              <a:rPr lang="en-IN" dirty="0"/>
              <a:t>r :radius (aperture) of the transducer</a:t>
            </a:r>
          </a:p>
          <a:p>
            <a:pPr>
              <a:buFontTx/>
              <a:buChar char="-"/>
            </a:pPr>
            <a:r>
              <a:rPr lang="en-IN" dirty="0"/>
              <a:t>λ : wavelength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Penetration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Penetration depends on:</a:t>
            </a:r>
          </a:p>
          <a:p>
            <a:pPr>
              <a:buFontTx/>
              <a:buChar char="-"/>
            </a:pPr>
            <a:r>
              <a:rPr lang="en-IN" dirty="0"/>
              <a:t>power output</a:t>
            </a:r>
          </a:p>
          <a:p>
            <a:pPr>
              <a:buFontTx/>
              <a:buChar char="-"/>
            </a:pPr>
            <a:r>
              <a:rPr lang="en-IN" dirty="0"/>
              <a:t>Aperture</a:t>
            </a:r>
          </a:p>
          <a:p>
            <a:pPr>
              <a:buFontTx/>
              <a:buChar char="-"/>
            </a:pPr>
            <a:r>
              <a:rPr lang="en-IN" dirty="0"/>
              <a:t>design of the transducer </a:t>
            </a:r>
          </a:p>
          <a:p>
            <a:pPr>
              <a:buFontTx/>
              <a:buChar char="-"/>
            </a:pPr>
            <a:r>
              <a:rPr lang="en-IN" dirty="0"/>
              <a:t>imaging frequency</a:t>
            </a:r>
          </a:p>
          <a:p>
            <a:pPr>
              <a:buFontTx/>
              <a:buChar char="-"/>
            </a:pPr>
            <a:endParaRPr lang="en-IN" dirty="0"/>
          </a:p>
          <a:p>
            <a:r>
              <a:rPr lang="en-IN" dirty="0"/>
              <a:t> Penetration is inversely related to frequency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Blood Speckle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The intensity of the blood speckle increases exponentially with  the frequency of the transducer.</a:t>
            </a:r>
          </a:p>
          <a:p>
            <a:endParaRPr lang="en-IN" dirty="0"/>
          </a:p>
          <a:p>
            <a:r>
              <a:rPr lang="en-IN" dirty="0"/>
              <a:t>Higher frequency: greater resolution: smaller targets are well seen.</a:t>
            </a:r>
          </a:p>
          <a:p>
            <a:endParaRPr lang="en-IN" dirty="0"/>
          </a:p>
          <a:p>
            <a:r>
              <a:rPr lang="en-IN" dirty="0"/>
              <a:t>Stasis (because of red cell clumping or </a:t>
            </a:r>
            <a:r>
              <a:rPr lang="en-IN" dirty="0" err="1"/>
              <a:t>rouleaux</a:t>
            </a:r>
            <a:r>
              <a:rPr lang="en-IN" dirty="0"/>
              <a:t> </a:t>
            </a:r>
            <a:r>
              <a:rPr lang="en-IN" dirty="0" err="1"/>
              <a:t>rouleaux</a:t>
            </a:r>
            <a:r>
              <a:rPr lang="en-IN" dirty="0"/>
              <a:t> formation) - most evident when the catheter is across a tight </a:t>
            </a:r>
            <a:r>
              <a:rPr lang="en-IN" dirty="0" err="1"/>
              <a:t>stenosis</a:t>
            </a:r>
            <a:r>
              <a:rPr lang="en-IN" dirty="0"/>
              <a:t>. </a:t>
            </a:r>
          </a:p>
          <a:p>
            <a:endParaRPr lang="en-IN" dirty="0"/>
          </a:p>
          <a:p>
            <a:r>
              <a:rPr lang="en-IN" dirty="0"/>
              <a:t>Static blood can be more </a:t>
            </a:r>
            <a:r>
              <a:rPr lang="en-IN" dirty="0" err="1"/>
              <a:t>echodense</a:t>
            </a:r>
            <a:r>
              <a:rPr lang="en-IN" dirty="0"/>
              <a:t> than plaque.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Greyscale image:  is derived amplitude of the reflected signal, not its radiofrequency. </a:t>
            </a:r>
          </a:p>
          <a:p>
            <a:r>
              <a:rPr lang="en-IN" dirty="0"/>
              <a:t>White image: more of the signal reflected, greater amplitude </a:t>
            </a:r>
          </a:p>
          <a:p>
            <a:r>
              <a:rPr lang="en-IN" dirty="0"/>
              <a:t>Black image: less of the signal reflected, lesser amplitude.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Orientation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IN" sz="4400" dirty="0"/>
              <a:t>No absolute anterior, posterior, left and right orientation in IVUS images. </a:t>
            </a:r>
          </a:p>
          <a:p>
            <a:endParaRPr lang="en-IN" sz="4400" dirty="0"/>
          </a:p>
          <a:p>
            <a:r>
              <a:rPr lang="en-IN" sz="4400" dirty="0"/>
              <a:t>Position of lesions described with relation to hands of the clock relative to anatomical relations of the concerned coronary artery.</a:t>
            </a:r>
          </a:p>
          <a:p>
            <a:endParaRPr lang="en-IN" sz="4400" dirty="0"/>
          </a:p>
          <a:p>
            <a:r>
              <a:rPr lang="en-IN" sz="4400" dirty="0" err="1"/>
              <a:t>Perivascular</a:t>
            </a:r>
            <a:r>
              <a:rPr lang="en-IN" sz="4400" dirty="0"/>
              <a:t> landmarks: references for axial position and </a:t>
            </a:r>
            <a:r>
              <a:rPr lang="en-IN" sz="4400" dirty="0" err="1"/>
              <a:t>tomographic</a:t>
            </a:r>
            <a:r>
              <a:rPr lang="en-IN" sz="4400" dirty="0"/>
              <a:t> orientation within the vessel:</a:t>
            </a:r>
          </a:p>
          <a:p>
            <a:pPr>
              <a:buFontTx/>
              <a:buChar char="-"/>
            </a:pPr>
            <a:r>
              <a:rPr lang="en-IN" sz="4400" dirty="0"/>
              <a:t>Pericardium</a:t>
            </a:r>
          </a:p>
          <a:p>
            <a:pPr>
              <a:buFontTx/>
              <a:buChar char="-"/>
            </a:pPr>
            <a:r>
              <a:rPr lang="en-IN" sz="4400" dirty="0"/>
              <a:t>strands of muscle tissue</a:t>
            </a:r>
          </a:p>
          <a:p>
            <a:pPr>
              <a:buFontTx/>
              <a:buChar char="-"/>
            </a:pPr>
            <a:r>
              <a:rPr lang="en-IN" sz="4400" dirty="0"/>
              <a:t>venous system</a:t>
            </a:r>
          </a:p>
          <a:p>
            <a:pPr>
              <a:buFontTx/>
              <a:buChar char="-"/>
            </a:pPr>
            <a:r>
              <a:rPr lang="en-IN" sz="4400" dirty="0"/>
              <a:t>Side branches of the concerned artery.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7042" name="Picture 2" descr="C:\Users\Monisha Dsouza\Videos\Captures\IMG_595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0238" y="642918"/>
            <a:ext cx="6393596" cy="6198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5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8606" y="1600200"/>
            <a:ext cx="6186787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5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14290"/>
            <a:ext cx="7548970" cy="58412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357166"/>
            <a:ext cx="7180915" cy="580559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IVUS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There are two types of IVUS systems:</a:t>
            </a:r>
          </a:p>
          <a:p>
            <a:pPr>
              <a:buFontTx/>
              <a:buChar char="-"/>
            </a:pPr>
            <a:r>
              <a:rPr lang="en-IN" dirty="0"/>
              <a:t>the mechanical system</a:t>
            </a:r>
          </a:p>
          <a:p>
            <a:r>
              <a:rPr lang="en-IN" dirty="0"/>
              <a:t>the electronic system: multi-element array system: solid-state design IVUS system.</a:t>
            </a:r>
          </a:p>
          <a:p>
            <a:pPr>
              <a:buFontTx/>
              <a:buChar char="-"/>
            </a:pPr>
            <a:endParaRPr lang="en-IN" dirty="0"/>
          </a:p>
          <a:p>
            <a:r>
              <a:rPr lang="en-IN" dirty="0"/>
              <a:t>Both create an axial image covering 360 degrees of the vessel wall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Most coronary IVUS catheters can be passed through 5–6 French sheaths.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Microsoft PowerPoint - Fundamentals&amp;TechniquesCPIS - Google Chrome 02-11-2024 10_19_4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26" y="285728"/>
            <a:ext cx="8855242" cy="642942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/>
              <a:t>Mechanical systems</a:t>
            </a:r>
          </a:p>
          <a:p>
            <a:r>
              <a:rPr lang="en-IN" dirty="0"/>
              <a:t>A single rotating transducer is driven by a flexible drive cable at 1,800 rpm (30 revolutions per second) </a:t>
            </a:r>
          </a:p>
          <a:p>
            <a:r>
              <a:rPr lang="en-IN" dirty="0"/>
              <a:t>At approximately 1° increments, the transducer sends and receives ultrasound signals. </a:t>
            </a:r>
          </a:p>
          <a:p>
            <a:r>
              <a:rPr lang="en-IN" dirty="0"/>
              <a:t>The time delay and amplitude of these pulses provide 256 individual radial scans for each image. </a:t>
            </a:r>
          </a:p>
          <a:p>
            <a:r>
              <a:rPr lang="en-IN" dirty="0"/>
              <a:t>Mechanical transducer catheters requires flushing with saline to provide a fluid pathway for the ultrasound beam</a:t>
            </a:r>
          </a:p>
          <a:p>
            <a:r>
              <a:rPr lang="en-IN" dirty="0"/>
              <a:t>Even small air bubbles can degrade image quality.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428604"/>
            <a:ext cx="8146720" cy="519749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Electronic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Uses multiple phased array of small crystals positioned in a circumferential fashion.</a:t>
            </a:r>
          </a:p>
          <a:p>
            <a:r>
              <a:rPr lang="en-IN" dirty="0"/>
              <a:t>Simultaneous transmission by one set of elements and receiving of reflected signals by a second set: </a:t>
            </a:r>
            <a:r>
              <a:rPr lang="en-IN" b="1" dirty="0"/>
              <a:t>synthetic aperture array</a:t>
            </a:r>
          </a:p>
          <a:p>
            <a:r>
              <a:rPr lang="en-IN" dirty="0"/>
              <a:t>Real time imaging. </a:t>
            </a:r>
          </a:p>
          <a:p>
            <a:r>
              <a:rPr lang="en-IN" dirty="0"/>
              <a:t>A central </a:t>
            </a:r>
            <a:r>
              <a:rPr lang="en-IN" dirty="0" err="1"/>
              <a:t>guidewire</a:t>
            </a:r>
            <a:r>
              <a:rPr lang="en-IN" dirty="0"/>
              <a:t> remains in the vessel: do not require rotation to acquire images nor do they need continuous flushing with saline. </a:t>
            </a:r>
          </a:p>
          <a:p>
            <a:r>
              <a:rPr lang="en-IN" dirty="0"/>
              <a:t>Volcano Corporation (Rancho Cordova, CA) manufactures phased array catheters.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3970" name="Picture 2" descr="C:\Users\Monisha Dsouza\Videos\Captures\IMG_594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0724"/>
            <a:ext cx="8229600" cy="4224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Transducer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/>
              <a:t>Larger transducers with lower frequencies are better for examination of large vessels</a:t>
            </a:r>
          </a:p>
          <a:p>
            <a:endParaRPr lang="en-IN" dirty="0"/>
          </a:p>
          <a:p>
            <a:r>
              <a:rPr lang="en-IN" dirty="0"/>
              <a:t>They create lower proximal image resolution,  expanded imaging field, deeper near field, have greater penetration and resolution is not as critical</a:t>
            </a:r>
          </a:p>
          <a:p>
            <a:endParaRPr lang="en-IN" dirty="0"/>
          </a:p>
          <a:p>
            <a:r>
              <a:rPr lang="en-IN" dirty="0"/>
              <a:t>Smaller transducers with higher frequencies have higher proximal image resolution but a narrower imaging field: used for small vessels where resolution is more critical</a:t>
            </a:r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Frequency and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The frequency of an IVUS system determines its resolution.</a:t>
            </a:r>
          </a:p>
          <a:p>
            <a:endParaRPr lang="en-IN" dirty="0"/>
          </a:p>
          <a:p>
            <a:r>
              <a:rPr lang="en-IN" dirty="0"/>
              <a:t>Frequencies of 8 and 12 MHz are best suited for imaging large vessels (e.g. aorta, inferior vena cava)</a:t>
            </a:r>
          </a:p>
          <a:p>
            <a:endParaRPr lang="en-IN" dirty="0"/>
          </a:p>
          <a:p>
            <a:r>
              <a:rPr lang="en-IN" dirty="0"/>
              <a:t>Around 20 MHz for smaller vessels like the carotids and vessels of the lower extremity (e.g. </a:t>
            </a:r>
            <a:r>
              <a:rPr lang="en-IN" dirty="0" err="1"/>
              <a:t>femoropopliteal</a:t>
            </a:r>
            <a:r>
              <a:rPr lang="en-IN" dirty="0"/>
              <a:t> arteries)</a:t>
            </a:r>
          </a:p>
          <a:p>
            <a:endParaRPr lang="en-IN" dirty="0"/>
          </a:p>
          <a:p>
            <a:r>
              <a:rPr lang="en-IN" dirty="0"/>
              <a:t>Higher frequencies around 45 MHz for imaging of very small vessels (e.g. coronary arteries).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6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14290"/>
            <a:ext cx="8572560" cy="635798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1. An important prerequisite before inserting an IVUS catheter is to ensure that the patient is on </a:t>
            </a:r>
            <a:r>
              <a:rPr lang="en-IN" b="1" dirty="0"/>
              <a:t>therapeutic anticoagulation</a:t>
            </a:r>
            <a:r>
              <a:rPr lang="en-IN" dirty="0"/>
              <a:t>. </a:t>
            </a:r>
          </a:p>
          <a:p>
            <a:endParaRPr lang="en-IN" dirty="0"/>
          </a:p>
          <a:p>
            <a:r>
              <a:rPr lang="en-IN" dirty="0"/>
              <a:t>2. A high frequency IVUS catheter (40-60 MHz) has suitable image resolution in the coronary vasculature. </a:t>
            </a:r>
          </a:p>
          <a:p>
            <a:pPr>
              <a:buNone/>
            </a:pPr>
            <a:r>
              <a:rPr lang="en-IN" dirty="0"/>
              <a:t>- Unless contraindicated, </a:t>
            </a:r>
            <a:r>
              <a:rPr lang="en-IN" b="1" dirty="0"/>
              <a:t>intracoronary </a:t>
            </a:r>
            <a:r>
              <a:rPr lang="en-IN" b="1" dirty="0" err="1"/>
              <a:t>nitroglycerine</a:t>
            </a:r>
            <a:r>
              <a:rPr lang="en-IN" dirty="0"/>
              <a:t> should be given before inserting the IVUS catheter to avoid coronary vasospasm.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3. Following standard PCI techniques, the selected </a:t>
            </a:r>
            <a:r>
              <a:rPr lang="en-IN" b="1" dirty="0"/>
              <a:t>coronary artery is engaged with a guide catheter </a:t>
            </a:r>
            <a:r>
              <a:rPr lang="en-IN" dirty="0"/>
              <a:t>and a </a:t>
            </a:r>
            <a:r>
              <a:rPr lang="en-IN" dirty="0" err="1"/>
              <a:t>guidewire</a:t>
            </a:r>
            <a:r>
              <a:rPr lang="en-IN" dirty="0"/>
              <a:t> is passed into the target artery. </a:t>
            </a:r>
          </a:p>
          <a:p>
            <a:endParaRPr lang="en-IN" dirty="0"/>
          </a:p>
          <a:p>
            <a:r>
              <a:rPr lang="en-IN" dirty="0"/>
              <a:t>4. Mechanical IVUS catheters require fastidious </a:t>
            </a:r>
            <a:r>
              <a:rPr lang="en-IN" b="1" dirty="0"/>
              <a:t>flushing of the sheath </a:t>
            </a:r>
            <a:r>
              <a:rPr lang="en-IN" dirty="0"/>
              <a:t>to remove any air to prevent air </a:t>
            </a:r>
            <a:r>
              <a:rPr lang="en-IN" dirty="0" err="1"/>
              <a:t>embolization</a:t>
            </a:r>
            <a:r>
              <a:rPr lang="en-IN" dirty="0"/>
              <a:t> and poor image quality</a:t>
            </a:r>
          </a:p>
          <a:p>
            <a:pPr>
              <a:buNone/>
            </a:pPr>
            <a:r>
              <a:rPr lang="en-IN" dirty="0"/>
              <a:t>- multiple array catheters require flushing of the wire port prior to insertion in the body.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5. The IVUS catheter is then connected to the image console. </a:t>
            </a:r>
          </a:p>
          <a:p>
            <a:pPr>
              <a:buNone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When the system is ready, it can </a:t>
            </a:r>
            <a:r>
              <a:rPr lang="en-IN" b="1" dirty="0"/>
              <a:t>be introduced </a:t>
            </a:r>
            <a:r>
              <a:rPr lang="en-IN" dirty="0"/>
              <a:t>into the target vessel through the guide over a </a:t>
            </a:r>
            <a:r>
              <a:rPr lang="en-IN" dirty="0" err="1"/>
              <a:t>guidewire</a:t>
            </a:r>
            <a:r>
              <a:rPr lang="en-IN" dirty="0"/>
              <a:t> under </a:t>
            </a:r>
            <a:r>
              <a:rPr lang="en-IN" b="1" dirty="0"/>
              <a:t>fluoroscopic guidance</a:t>
            </a:r>
            <a:r>
              <a:rPr lang="en-IN" dirty="0"/>
              <a:t>. 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If </a:t>
            </a:r>
            <a:r>
              <a:rPr lang="en-IN" b="1" dirty="0"/>
              <a:t>resistance is met</a:t>
            </a:r>
            <a:r>
              <a:rPr lang="en-IN" dirty="0"/>
              <a:t>, it is important not to push the IVUS catheter but to </a:t>
            </a:r>
            <a:r>
              <a:rPr lang="en-IN" b="1" dirty="0"/>
              <a:t>remove, reassess </a:t>
            </a:r>
            <a:r>
              <a:rPr lang="en-IN" dirty="0"/>
              <a:t>and perform adequate steps such as vessel dilation prior to reinsertion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. 6. Once the IVUS catheter is at the desired location, </a:t>
            </a:r>
            <a:r>
              <a:rPr lang="en-IN" b="1" dirty="0"/>
              <a:t>imaging is performed by a slow pullback </a:t>
            </a:r>
            <a:r>
              <a:rPr lang="en-IN" dirty="0"/>
              <a:t>using a manual technique or by mechanical pullback sleds with rates of pullback of </a:t>
            </a:r>
            <a:r>
              <a:rPr lang="en-IN" b="1" dirty="0"/>
              <a:t>0.5 or 1.0 mm/sec. </a:t>
            </a:r>
          </a:p>
          <a:p>
            <a:endParaRPr lang="en-IN" dirty="0"/>
          </a:p>
          <a:p>
            <a:r>
              <a:rPr lang="en-IN" dirty="0"/>
              <a:t>7. After imaging is complete, the catheter can be withdrawn, images reviewed and measurements made.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</a:t>
            </a:r>
            <a:r>
              <a:rPr lang="en-IN" b="1" dirty="0"/>
              <a:t>final angiogram </a:t>
            </a:r>
            <a:r>
              <a:rPr lang="en-IN" dirty="0"/>
              <a:t>is performed after removing the IVUS catheter to ensure there was no injury to the artery.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Interpretation of IVUS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normal coronary artery</a:t>
            </a:r>
          </a:p>
        </p:txBody>
      </p:sp>
      <p:pic>
        <p:nvPicPr>
          <p:cNvPr id="4" name="Content Placeholder 3" descr="Chapter-12_IVUS.pdf - Google Chrome 03-11-2024 18_10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285992"/>
            <a:ext cx="5000660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err="1"/>
              <a:t>Atheroma</a:t>
            </a:r>
            <a:r>
              <a:rPr lang="en-IN" b="1" dirty="0"/>
              <a:t> morphology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Ultrasound images are fundamentally different from histology. </a:t>
            </a:r>
          </a:p>
          <a:p>
            <a:endParaRPr lang="en-IN" dirty="0"/>
          </a:p>
          <a:p>
            <a:r>
              <a:rPr lang="en-IN" b="1" dirty="0"/>
              <a:t>Soft (</a:t>
            </a:r>
            <a:r>
              <a:rPr lang="en-IN" b="1" dirty="0" err="1"/>
              <a:t>echolucent</a:t>
            </a:r>
            <a:r>
              <a:rPr lang="en-IN" b="1" dirty="0"/>
              <a:t>) plaques: </a:t>
            </a:r>
            <a:r>
              <a:rPr lang="en-IN" dirty="0"/>
              <a:t>The term “soft” refers not to the plaque’s structural characteristics, but rather to the acoustic signal that arises from low </a:t>
            </a:r>
            <a:r>
              <a:rPr lang="en-IN" dirty="0" err="1"/>
              <a:t>echogenicity</a:t>
            </a:r>
            <a:r>
              <a:rPr lang="en-IN" dirty="0"/>
              <a:t>. </a:t>
            </a:r>
          </a:p>
          <a:p>
            <a:r>
              <a:rPr lang="en-IN" dirty="0"/>
              <a:t>High lipid content in a mostly cellular lesion. </a:t>
            </a:r>
          </a:p>
          <a:p>
            <a:r>
              <a:rPr lang="en-IN" dirty="0"/>
              <a:t>Zone of reduced </a:t>
            </a:r>
            <a:r>
              <a:rPr lang="en-IN" dirty="0" err="1"/>
              <a:t>echogenicity</a:t>
            </a:r>
            <a:r>
              <a:rPr lang="en-IN" dirty="0"/>
              <a:t> could be :</a:t>
            </a:r>
          </a:p>
          <a:p>
            <a:pPr>
              <a:buFontTx/>
              <a:buChar char="-"/>
            </a:pPr>
            <a:r>
              <a:rPr lang="en-IN" dirty="0"/>
              <a:t>necrotic zone within the plaque</a:t>
            </a:r>
          </a:p>
          <a:p>
            <a:pPr>
              <a:buFontTx/>
              <a:buChar char="-"/>
            </a:pPr>
            <a:r>
              <a:rPr lang="en-IN" dirty="0"/>
              <a:t>an intramural </a:t>
            </a:r>
            <a:r>
              <a:rPr lang="en-IN" dirty="0" err="1"/>
              <a:t>hemorrhage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thrombus. </a:t>
            </a:r>
          </a:p>
          <a:p>
            <a:pPr>
              <a:buFontTx/>
              <a:buChar char="-"/>
            </a:pPr>
            <a:endParaRPr lang="en-IN" dirty="0"/>
          </a:p>
          <a:p>
            <a:r>
              <a:rPr lang="en-IN" dirty="0"/>
              <a:t>Most soft plaques contain minimal collagen and </a:t>
            </a:r>
            <a:r>
              <a:rPr lang="en-IN" dirty="0" err="1"/>
              <a:t>elastin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Mechanics of image formation in IVUS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Principle: Ultrasound waves reflect at interface of different acoustic impedance [tissue density].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US waves from the transducer are reflected at tissue interface; not reflected pass through the media: </a:t>
            </a:r>
            <a:r>
              <a:rPr lang="en-IN" dirty="0" err="1"/>
              <a:t>attentuated</a:t>
            </a:r>
            <a:r>
              <a:rPr lang="en-IN" dirty="0"/>
              <a:t>: absorption, scattering (small object size than wavelength)</a:t>
            </a:r>
          </a:p>
          <a:p>
            <a:pPr>
              <a:buNone/>
            </a:pPr>
            <a:r>
              <a:rPr lang="en-IN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b="1" dirty="0"/>
              <a:t>Fibrous plaques: </a:t>
            </a:r>
            <a:r>
              <a:rPr lang="en-IN" dirty="0"/>
              <a:t>These plaque have an intermediate </a:t>
            </a:r>
            <a:r>
              <a:rPr lang="en-IN" dirty="0" err="1"/>
              <a:t>echogenicity</a:t>
            </a:r>
            <a:r>
              <a:rPr lang="en-IN" dirty="0"/>
              <a:t> between soft (</a:t>
            </a:r>
            <a:r>
              <a:rPr lang="en-IN" dirty="0" err="1"/>
              <a:t>echolucent</a:t>
            </a:r>
            <a:r>
              <a:rPr lang="en-IN" dirty="0"/>
              <a:t>) </a:t>
            </a:r>
            <a:r>
              <a:rPr lang="en-IN" dirty="0" err="1"/>
              <a:t>atheromas</a:t>
            </a:r>
            <a:r>
              <a:rPr lang="en-IN" dirty="0"/>
              <a:t> and highly </a:t>
            </a:r>
            <a:r>
              <a:rPr lang="en-IN" dirty="0" err="1"/>
              <a:t>echogenic</a:t>
            </a:r>
            <a:r>
              <a:rPr lang="en-IN" dirty="0"/>
              <a:t> </a:t>
            </a:r>
            <a:r>
              <a:rPr lang="en-IN" dirty="0" err="1"/>
              <a:t>calcific</a:t>
            </a:r>
            <a:r>
              <a:rPr lang="en-IN" dirty="0"/>
              <a:t> plaques.</a:t>
            </a:r>
          </a:p>
          <a:p>
            <a:r>
              <a:rPr lang="en-IN" dirty="0"/>
              <a:t>Fibrous plaques represent the majority of atherosclerotic lesions. </a:t>
            </a:r>
          </a:p>
          <a:p>
            <a:r>
              <a:rPr lang="en-IN" dirty="0"/>
              <a:t>Greater the fibrous tissue content, the greater the </a:t>
            </a:r>
            <a:r>
              <a:rPr lang="en-IN" dirty="0" err="1"/>
              <a:t>echogenicity</a:t>
            </a:r>
            <a:r>
              <a:rPr lang="en-IN" dirty="0"/>
              <a:t> of the tissue. </a:t>
            </a:r>
          </a:p>
          <a:p>
            <a:r>
              <a:rPr lang="en-IN" dirty="0"/>
              <a:t>Very dense fibrous plaques may produce sufficient attenuation or acoustic shadowing to be misclassified as calcified.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</p:spPr>
        <p:txBody>
          <a:bodyPr>
            <a:normAutofit fontScale="77500" lnSpcReduction="20000"/>
          </a:bodyPr>
          <a:lstStyle/>
          <a:p>
            <a:r>
              <a:rPr lang="en-IN" b="1" dirty="0"/>
              <a:t>Mixed: </a:t>
            </a:r>
            <a:r>
              <a:rPr lang="en-IN" dirty="0"/>
              <a:t>Plaques frequently contain more than one acoustical subtype. </a:t>
            </a:r>
          </a:p>
          <a:p>
            <a:r>
              <a:rPr lang="en-IN" dirty="0"/>
              <a:t>Appropriate terminology for these plaques includes a number of descriptions such as “</a:t>
            </a:r>
            <a:r>
              <a:rPr lang="en-IN" dirty="0" err="1"/>
              <a:t>fibrocalcific</a:t>
            </a:r>
            <a:r>
              <a:rPr lang="en-IN" dirty="0"/>
              <a:t>,” “</a:t>
            </a:r>
            <a:r>
              <a:rPr lang="en-IN" dirty="0" err="1"/>
              <a:t>fibrofatty</a:t>
            </a:r>
            <a:r>
              <a:rPr lang="en-IN" dirty="0"/>
              <a:t>,” .</a:t>
            </a:r>
          </a:p>
          <a:p>
            <a:endParaRPr lang="en-IN" b="1" dirty="0"/>
          </a:p>
          <a:p>
            <a:r>
              <a:rPr lang="en-IN" b="1" dirty="0"/>
              <a:t>Thrombus: A</a:t>
            </a:r>
            <a:r>
              <a:rPr lang="en-IN" dirty="0"/>
              <a:t>n </a:t>
            </a:r>
            <a:r>
              <a:rPr lang="en-IN" dirty="0" err="1"/>
              <a:t>intraluminal</a:t>
            </a:r>
            <a:r>
              <a:rPr lang="en-IN" dirty="0"/>
              <a:t> mass, often with a layered, </a:t>
            </a:r>
            <a:r>
              <a:rPr lang="en-IN" dirty="0" err="1"/>
              <a:t>lobulated</a:t>
            </a:r>
            <a:r>
              <a:rPr lang="en-IN" dirty="0"/>
              <a:t>, or </a:t>
            </a:r>
            <a:r>
              <a:rPr lang="en-IN" dirty="0" err="1"/>
              <a:t>pedunculated</a:t>
            </a:r>
            <a:r>
              <a:rPr lang="en-IN" dirty="0"/>
              <a:t> appearance.</a:t>
            </a:r>
          </a:p>
          <a:p>
            <a:r>
              <a:rPr lang="en-IN" dirty="0"/>
              <a:t>Thrombi may appear relatively </a:t>
            </a:r>
            <a:r>
              <a:rPr lang="en-IN" dirty="0" err="1"/>
              <a:t>echolucent</a:t>
            </a:r>
            <a:r>
              <a:rPr lang="en-IN" dirty="0"/>
              <a:t> or have a more variable gray scale with speckling or scintillation.</a:t>
            </a:r>
          </a:p>
          <a:p>
            <a:r>
              <a:rPr lang="en-IN" dirty="0"/>
              <a:t> Blood flow in “</a:t>
            </a:r>
            <a:r>
              <a:rPr lang="en-IN" dirty="0" err="1"/>
              <a:t>microchannels</a:t>
            </a:r>
            <a:r>
              <a:rPr lang="en-IN" dirty="0"/>
              <a:t>” may also be apparent within some thrombi. </a:t>
            </a:r>
          </a:p>
          <a:p>
            <a:r>
              <a:rPr lang="en-IN" dirty="0"/>
              <a:t>Stagnant blood flow can simulate a thrombus with accumulation of </a:t>
            </a:r>
            <a:r>
              <a:rPr lang="en-IN" dirty="0" err="1"/>
              <a:t>specular</a:t>
            </a:r>
            <a:r>
              <a:rPr lang="en-IN" dirty="0"/>
              <a:t> echoes within the vascular lumen. </a:t>
            </a:r>
          </a:p>
          <a:p>
            <a:r>
              <a:rPr lang="en-IN" dirty="0"/>
              <a:t>Injection of contrast or saline may disperse the stagnant flow, clear the lumen, and allow differentiation of stasis from thrombosis.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IMG_596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Unstable lesions and ruptured plaque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b="1" dirty="0"/>
              <a:t>Unstable </a:t>
            </a:r>
            <a:r>
              <a:rPr lang="en-IN" dirty="0"/>
              <a:t>coronary lesions are usually lipid-rich with a thin fibrous cap. </a:t>
            </a:r>
          </a:p>
          <a:p>
            <a:r>
              <a:rPr lang="en-IN" dirty="0" err="1"/>
              <a:t>Hypoechoic</a:t>
            </a:r>
            <a:r>
              <a:rPr lang="en-IN" dirty="0"/>
              <a:t> plaques without a well-formed fibrous cap are presumed to represent potentially vulnerable atherosclerotic lesions.</a:t>
            </a:r>
          </a:p>
          <a:p>
            <a:endParaRPr lang="en-IN" dirty="0"/>
          </a:p>
          <a:p>
            <a:r>
              <a:rPr lang="en-IN" b="1" dirty="0"/>
              <a:t>Ruptured plaques : </a:t>
            </a:r>
            <a:r>
              <a:rPr lang="en-IN" dirty="0"/>
              <a:t>highly variable appearance. </a:t>
            </a:r>
          </a:p>
          <a:p>
            <a:r>
              <a:rPr lang="en-IN" dirty="0"/>
              <a:t>Acute coronary syndrome: ulceration often with remnants of the ruptured fibrous cap </a:t>
            </a:r>
          </a:p>
          <a:p>
            <a:r>
              <a:rPr lang="en-IN" dirty="0"/>
              <a:t>A variety of other appearances are common, including fissuring or erosion of the plaque surface. </a:t>
            </a:r>
          </a:p>
          <a:p>
            <a:r>
              <a:rPr lang="en-IN" dirty="0"/>
              <a:t>The presence of thrombi may obscure IVUS detection of plaque fissuring or ulceration.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6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49" y="186478"/>
            <a:ext cx="8210579" cy="631435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/>
              <a:t>Plaque ulceration: </a:t>
            </a:r>
            <a:r>
              <a:rPr lang="en-IN" dirty="0"/>
              <a:t>A recess in the plaque beginning at the luminal-</a:t>
            </a:r>
            <a:r>
              <a:rPr lang="en-IN" dirty="0" err="1"/>
              <a:t>intimal</a:t>
            </a:r>
            <a:r>
              <a:rPr lang="en-IN" dirty="0"/>
              <a:t> border, typically without enlargement of the EEM compared with the reference segment.</a:t>
            </a:r>
          </a:p>
          <a:p>
            <a:endParaRPr lang="en-IN" dirty="0"/>
          </a:p>
          <a:p>
            <a:r>
              <a:rPr lang="en-IN" b="1" dirty="0"/>
              <a:t>Plaque rupture: </a:t>
            </a:r>
            <a:r>
              <a:rPr lang="en-IN" dirty="0"/>
              <a:t>A plaque ulceration with a tear detected in a fibrous cap. Contrast injections may be used to prove and define the communication point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9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10" y="357166"/>
            <a:ext cx="8222056" cy="6107741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Aneurysms, </a:t>
            </a:r>
            <a:r>
              <a:rPr lang="en-IN" b="1" dirty="0" err="1"/>
              <a:t>pseudoaneurysms</a:t>
            </a:r>
            <a:r>
              <a:rPr lang="en-IN" b="1" dirty="0"/>
              <a:t>, true vs. false lumen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b="1" dirty="0"/>
              <a:t>True aneurysm: </a:t>
            </a:r>
            <a:r>
              <a:rPr lang="en-IN" dirty="0"/>
              <a:t>A lesion that includes all layers of the vessel wall with an EEM and lumen area &gt;50% larger than the proximal reference segment.</a:t>
            </a:r>
          </a:p>
          <a:p>
            <a:endParaRPr lang="en-IN" dirty="0"/>
          </a:p>
          <a:p>
            <a:r>
              <a:rPr lang="en-IN" b="1" dirty="0" err="1"/>
              <a:t>Pseudoaneurysm</a:t>
            </a:r>
            <a:r>
              <a:rPr lang="en-IN" b="1" dirty="0"/>
              <a:t>: </a:t>
            </a:r>
            <a:r>
              <a:rPr lang="en-IN" dirty="0"/>
              <a:t>Disruption of the EEM, usually observed after intervention.</a:t>
            </a:r>
          </a:p>
          <a:p>
            <a:endParaRPr lang="en-IN" dirty="0"/>
          </a:p>
          <a:p>
            <a:r>
              <a:rPr lang="en-IN" b="1" dirty="0"/>
              <a:t>True versus false lumen: </a:t>
            </a:r>
            <a:r>
              <a:rPr lang="en-IN" dirty="0"/>
              <a:t>A true lumen is surrounded by all three layers of the vessel-</a:t>
            </a:r>
            <a:r>
              <a:rPr lang="en-IN" dirty="0" err="1"/>
              <a:t>intima</a:t>
            </a:r>
            <a:r>
              <a:rPr lang="en-IN" dirty="0"/>
              <a:t>, media, and adventitia. </a:t>
            </a:r>
          </a:p>
          <a:p>
            <a:r>
              <a:rPr lang="en-IN" dirty="0"/>
              <a:t>Side branches communicate with the true, but not with the false lumen. </a:t>
            </a:r>
          </a:p>
          <a:p>
            <a:r>
              <a:rPr lang="en-IN" dirty="0"/>
              <a:t>A false lumen is a channel, usually parallel to the true lumen, that does not communicate with the true lumen over a portion of its length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Chapter-12_IVUS.pdf - Google Chrome 03-11-2024 18_10_4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43438" cy="4355341"/>
          </a:xfrm>
        </p:spPr>
      </p:pic>
      <p:pic>
        <p:nvPicPr>
          <p:cNvPr id="7" name="Picture 6" descr="Chapter-12_IVUS.pdf - Google Chrome 03-11-2024 18_10_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775812"/>
            <a:ext cx="4591435" cy="408218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IVUS measurements: </a:t>
            </a:r>
            <a:r>
              <a:rPr lang="en-IN" b="1" dirty="0"/>
              <a:t>Qualitative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IVUS is a reliable tool in identification of various coronary pathologies including thrombus, </a:t>
            </a:r>
            <a:r>
              <a:rPr lang="en-IN" dirty="0" err="1"/>
              <a:t>intimal</a:t>
            </a:r>
            <a:r>
              <a:rPr lang="en-IN" dirty="0"/>
              <a:t> hyperplasia, soft plaques, fibrous plaques and coronary calcifications. </a:t>
            </a:r>
          </a:p>
          <a:p>
            <a:endParaRPr lang="en-IN" dirty="0"/>
          </a:p>
          <a:p>
            <a:r>
              <a:rPr lang="en-IN" dirty="0"/>
              <a:t>These characteristics are demarcated by differences in </a:t>
            </a:r>
            <a:r>
              <a:rPr lang="en-IN" dirty="0" err="1"/>
              <a:t>echogenicity</a:t>
            </a:r>
            <a:r>
              <a:rPr lang="en-IN" dirty="0"/>
              <a:t>:</a:t>
            </a:r>
          </a:p>
          <a:p>
            <a:pPr>
              <a:buNone/>
            </a:pPr>
            <a:r>
              <a:rPr lang="en-IN" dirty="0"/>
              <a:t>-soft plaques</a:t>
            </a:r>
          </a:p>
          <a:p>
            <a:pPr>
              <a:buNone/>
            </a:pPr>
            <a:r>
              <a:rPr lang="en-IN" dirty="0"/>
              <a:t>-fibrous plaques</a:t>
            </a:r>
          </a:p>
          <a:p>
            <a:pPr>
              <a:buNone/>
            </a:pPr>
            <a:r>
              <a:rPr lang="en-IN" dirty="0"/>
              <a:t>-</a:t>
            </a:r>
            <a:r>
              <a:rPr lang="en-IN" dirty="0" err="1"/>
              <a:t>calcific</a:t>
            </a:r>
            <a:r>
              <a:rPr lang="en-IN" dirty="0"/>
              <a:t> lesions </a:t>
            </a:r>
          </a:p>
          <a:p>
            <a:pPr>
              <a:buNone/>
            </a:pPr>
            <a:endParaRPr lang="en-IN" dirty="0"/>
          </a:p>
          <a:p>
            <a:pPr>
              <a:buNone/>
            </a:pPr>
            <a:r>
              <a:rPr lang="en-IN" dirty="0"/>
              <a:t>[low, intermediate and high </a:t>
            </a:r>
            <a:r>
              <a:rPr lang="en-IN" dirty="0" err="1"/>
              <a:t>echogenicity</a:t>
            </a:r>
            <a:r>
              <a:rPr lang="en-IN" dirty="0"/>
              <a:t> on IVUS imaging]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4994" name="Picture 2" descr="C:\Users\Monisha Dsouza\Videos\Captures\IMG_594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6432743" cy="3000396"/>
          </a:xfrm>
          <a:prstGeom prst="rect">
            <a:avLst/>
          </a:prstGeom>
          <a:noFill/>
        </p:spPr>
      </p:pic>
      <p:pic>
        <p:nvPicPr>
          <p:cNvPr id="6" name="Picture 2" descr="C:\Users\Monisha Dsouza\Videos\Captures\IMG_594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1109" y="3357562"/>
            <a:ext cx="6996787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7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13516" cy="650083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8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428604"/>
            <a:ext cx="7881574" cy="595936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7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428" y="928670"/>
            <a:ext cx="7962223" cy="5692491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IVUS measurements: </a:t>
            </a:r>
            <a:r>
              <a:rPr lang="en-IN" b="1" dirty="0"/>
              <a:t>Quantitative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IN" dirty="0"/>
          </a:p>
          <a:p>
            <a:r>
              <a:rPr lang="en-IN" dirty="0"/>
              <a:t>The </a:t>
            </a:r>
            <a:r>
              <a:rPr lang="en-IN" b="1" dirty="0"/>
              <a:t>leading edge </a:t>
            </a:r>
            <a:r>
              <a:rPr lang="en-IN" dirty="0"/>
              <a:t>of the image boundaries is used to perform all IVUS measurements, not the trailing edge. </a:t>
            </a:r>
          </a:p>
          <a:p>
            <a:endParaRPr lang="en-IN" dirty="0"/>
          </a:p>
          <a:p>
            <a:r>
              <a:rPr lang="en-IN" dirty="0"/>
              <a:t>Lumen measurements are performed using the interface between the lumen and the leading edge of the </a:t>
            </a:r>
            <a:r>
              <a:rPr lang="en-IN" dirty="0" err="1"/>
              <a:t>intima</a:t>
            </a:r>
            <a:r>
              <a:rPr lang="en-IN" dirty="0"/>
              <a:t>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Definition of “reference” segment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b="1" dirty="0"/>
              <a:t>Proximal reference: </a:t>
            </a:r>
            <a:r>
              <a:rPr lang="en-IN" dirty="0"/>
              <a:t>The site with the largest lumen proximal to a </a:t>
            </a:r>
            <a:r>
              <a:rPr lang="en-IN" dirty="0" err="1"/>
              <a:t>stenosis</a:t>
            </a:r>
            <a:r>
              <a:rPr lang="en-IN" dirty="0"/>
              <a:t> but within the same segment (usually within 10 mm of the </a:t>
            </a:r>
            <a:r>
              <a:rPr lang="en-IN" dirty="0" err="1"/>
              <a:t>stenosis</a:t>
            </a:r>
            <a:r>
              <a:rPr lang="en-IN" dirty="0"/>
              <a:t> with no major intervening branches). </a:t>
            </a:r>
          </a:p>
          <a:p>
            <a:r>
              <a:rPr lang="en-IN" dirty="0"/>
              <a:t>This may not be the site with the least plaque.</a:t>
            </a:r>
          </a:p>
          <a:p>
            <a:endParaRPr lang="en-IN" dirty="0"/>
          </a:p>
          <a:p>
            <a:r>
              <a:rPr lang="en-IN" b="1" dirty="0"/>
              <a:t>Distal reference: </a:t>
            </a:r>
            <a:r>
              <a:rPr lang="en-IN" dirty="0"/>
              <a:t>The site with the largest lumen distal to a </a:t>
            </a:r>
            <a:r>
              <a:rPr lang="en-IN" dirty="0" err="1"/>
              <a:t>stenosis</a:t>
            </a:r>
            <a:r>
              <a:rPr lang="en-IN" dirty="0"/>
              <a:t> but within the same segment (usually within 10 mm of the </a:t>
            </a:r>
            <a:r>
              <a:rPr lang="en-IN" dirty="0" err="1"/>
              <a:t>stenosis</a:t>
            </a:r>
            <a:r>
              <a:rPr lang="en-IN" dirty="0"/>
              <a:t> with no intervening branches). </a:t>
            </a:r>
          </a:p>
          <a:p>
            <a:r>
              <a:rPr lang="en-IN" dirty="0"/>
              <a:t>This may not be the site with the least plaque.</a:t>
            </a:r>
          </a:p>
          <a:p>
            <a:endParaRPr lang="en-IN" dirty="0"/>
          </a:p>
          <a:p>
            <a:r>
              <a:rPr lang="en-IN" b="1" dirty="0"/>
              <a:t>Largest reference: </a:t>
            </a:r>
            <a:r>
              <a:rPr lang="en-IN" dirty="0"/>
              <a:t>The largest of either the proximal or distal reference sites.</a:t>
            </a:r>
          </a:p>
          <a:p>
            <a:r>
              <a:rPr lang="en-IN" dirty="0"/>
              <a:t>Average reference lumen size: The average value of lumen size at the proximal and distal reference sites.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8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689594" cy="600079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Definition of “lesion” 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Lesion: A lesion represents accumulation of atherosclerotic plaque compared with a predefined reference.</a:t>
            </a:r>
          </a:p>
          <a:p>
            <a:endParaRPr lang="en-IN" dirty="0"/>
          </a:p>
          <a:p>
            <a:r>
              <a:rPr lang="en-IN" dirty="0" err="1"/>
              <a:t>Stenosis</a:t>
            </a:r>
            <a:r>
              <a:rPr lang="en-IN" dirty="0"/>
              <a:t>: A </a:t>
            </a:r>
            <a:r>
              <a:rPr lang="en-IN" dirty="0" err="1"/>
              <a:t>stenosis</a:t>
            </a:r>
            <a:r>
              <a:rPr lang="en-IN" dirty="0"/>
              <a:t> is a lesion that compromises the lumen by at least 50% by cross-sectional area (CSA) (compared with a predefined reference segment lumen).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Worst </a:t>
            </a:r>
            <a:r>
              <a:rPr lang="en-IN" dirty="0" err="1"/>
              <a:t>stenosis</a:t>
            </a:r>
            <a:r>
              <a:rPr lang="en-IN" dirty="0"/>
              <a:t> (T-1): The </a:t>
            </a:r>
            <a:r>
              <a:rPr lang="en-IN" dirty="0" err="1"/>
              <a:t>stenosis</a:t>
            </a:r>
            <a:r>
              <a:rPr lang="en-IN" dirty="0"/>
              <a:t> with the smallest lumen size.</a:t>
            </a:r>
          </a:p>
          <a:p>
            <a:r>
              <a:rPr lang="en-IN" dirty="0"/>
              <a:t>Secondary </a:t>
            </a:r>
            <a:r>
              <a:rPr lang="en-IN" dirty="0" err="1"/>
              <a:t>stenoses</a:t>
            </a:r>
            <a:r>
              <a:rPr lang="en-IN" dirty="0"/>
              <a:t> (T-2, T-3, etc.): Lesions meeting the definition of a </a:t>
            </a:r>
            <a:r>
              <a:rPr lang="en-IN" dirty="0" err="1"/>
              <a:t>stenosis</a:t>
            </a:r>
            <a:r>
              <a:rPr lang="en-IN" dirty="0"/>
              <a:t>, but with lumen sizes larger than the worst </a:t>
            </a:r>
            <a:r>
              <a:rPr lang="en-IN" dirty="0" err="1"/>
              <a:t>stenosis</a:t>
            </a:r>
            <a:r>
              <a:rPr lang="en-IN" dirty="0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Other commonly used measurements include: </a:t>
            </a:r>
          </a:p>
          <a:p>
            <a:pPr>
              <a:buFontTx/>
              <a:buChar char="-"/>
            </a:pPr>
            <a:r>
              <a:rPr lang="en-IN" dirty="0"/>
              <a:t>(</a:t>
            </a:r>
            <a:r>
              <a:rPr lang="en-IN" dirty="0" err="1"/>
              <a:t>i</a:t>
            </a:r>
            <a:r>
              <a:rPr lang="en-IN" dirty="0"/>
              <a:t>) lumen cross sectional area (CSA) which is the area bounded by the luminal border </a:t>
            </a:r>
          </a:p>
          <a:p>
            <a:pPr>
              <a:buFontTx/>
              <a:buChar char="-"/>
            </a:pPr>
            <a:r>
              <a:rPr lang="en-IN" dirty="0"/>
              <a:t>(ii) minimum and maximum lumen diameters which are the shortest and longest diameters through the </a:t>
            </a:r>
            <a:r>
              <a:rPr lang="en-IN" dirty="0" err="1"/>
              <a:t>center</a:t>
            </a:r>
            <a:r>
              <a:rPr lang="en-IN" dirty="0"/>
              <a:t> point of the lumen respectively</a:t>
            </a:r>
          </a:p>
          <a:p>
            <a:pPr>
              <a:buFontTx/>
              <a:buChar char="-"/>
            </a:pPr>
            <a:r>
              <a:rPr lang="en-IN" dirty="0"/>
              <a:t>(iii) lumen area </a:t>
            </a:r>
            <a:r>
              <a:rPr lang="en-IN" dirty="0" err="1"/>
              <a:t>stenosis</a:t>
            </a:r>
            <a:r>
              <a:rPr lang="en-IN" dirty="0"/>
              <a:t> which is reference lumen CSA minus minimum lumen CSA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Border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In muscular arteries such as the coronary arteries, there are frequently three layers:</a:t>
            </a:r>
          </a:p>
          <a:p>
            <a:endParaRPr lang="en-IN" dirty="0"/>
          </a:p>
          <a:p>
            <a:pPr>
              <a:buFontTx/>
              <a:buChar char="-"/>
            </a:pPr>
            <a:r>
              <a:rPr lang="en-IN" dirty="0"/>
              <a:t>The innermost layer consists of a complex of </a:t>
            </a:r>
            <a:r>
              <a:rPr lang="en-IN" b="1" dirty="0"/>
              <a:t>three elements</a:t>
            </a:r>
            <a:r>
              <a:rPr lang="en-IN" dirty="0"/>
              <a:t>: </a:t>
            </a:r>
            <a:r>
              <a:rPr lang="en-IN" dirty="0" err="1"/>
              <a:t>intima</a:t>
            </a:r>
            <a:r>
              <a:rPr lang="en-IN" dirty="0"/>
              <a:t>, </a:t>
            </a:r>
            <a:r>
              <a:rPr lang="en-IN" dirty="0" err="1"/>
              <a:t>atheroma</a:t>
            </a:r>
            <a:r>
              <a:rPr lang="en-IN" dirty="0"/>
              <a:t> (in diseased arteries), and internal elastic membrane.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 This innermost layer is relatively </a:t>
            </a:r>
            <a:r>
              <a:rPr lang="en-IN" dirty="0" err="1"/>
              <a:t>echogenic</a:t>
            </a:r>
            <a:r>
              <a:rPr lang="en-IN" dirty="0"/>
              <a:t> compared with the lumen and media. </a:t>
            </a:r>
          </a:p>
          <a:p>
            <a:pPr>
              <a:buNone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The trailing edge of the </a:t>
            </a:r>
            <a:r>
              <a:rPr lang="en-IN" dirty="0" err="1"/>
              <a:t>intima</a:t>
            </a:r>
            <a:r>
              <a:rPr lang="en-IN" dirty="0"/>
              <a:t> (which would correspond to the internal elastic membrane) cannot always be distinguished clearly.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Second layer is the media: less </a:t>
            </a:r>
            <a:r>
              <a:rPr lang="en-IN" dirty="0" err="1"/>
              <a:t>echogenic</a:t>
            </a:r>
            <a:r>
              <a:rPr lang="en-IN" dirty="0"/>
              <a:t> than the </a:t>
            </a:r>
            <a:r>
              <a:rPr lang="en-IN" dirty="0" err="1"/>
              <a:t>intima</a:t>
            </a:r>
            <a:r>
              <a:rPr lang="en-IN" dirty="0"/>
              <a:t>. </a:t>
            </a:r>
          </a:p>
          <a:p>
            <a:r>
              <a:rPr lang="en-IN" dirty="0"/>
              <a:t>The third and outer layer consists of the adventitia and </a:t>
            </a:r>
            <a:r>
              <a:rPr lang="en-IN" dirty="0" err="1"/>
              <a:t>periadventitial</a:t>
            </a:r>
            <a:r>
              <a:rPr lang="en-IN" dirty="0"/>
              <a:t> tissues. </a:t>
            </a:r>
          </a:p>
          <a:p>
            <a:pPr>
              <a:buNone/>
            </a:pPr>
            <a:r>
              <a:rPr lang="en-IN" dirty="0"/>
              <a:t>- There is no distinct boundary on IVUS images separating the true adventitia from surrounding </a:t>
            </a:r>
            <a:r>
              <a:rPr lang="en-IN" dirty="0" err="1"/>
              <a:t>perivascular</a:t>
            </a:r>
            <a:r>
              <a:rPr lang="en-IN" dirty="0"/>
              <a:t> tissues.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Coronary vessel wall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Three layers from inside to outside :- </a:t>
            </a:r>
          </a:p>
          <a:p>
            <a:pPr>
              <a:buFontTx/>
              <a:buChar char="-"/>
            </a:pPr>
            <a:r>
              <a:rPr lang="en-IN" dirty="0" err="1"/>
              <a:t>Intima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Media : smooth muscle cells</a:t>
            </a:r>
          </a:p>
          <a:p>
            <a:pPr>
              <a:buFontTx/>
              <a:buChar char="-"/>
            </a:pPr>
            <a:r>
              <a:rPr lang="en-IN" dirty="0"/>
              <a:t>Adventitia: multiple collagen </a:t>
            </a:r>
            <a:r>
              <a:rPr lang="en-IN" dirty="0" err="1"/>
              <a:t>fibers</a:t>
            </a:r>
            <a:r>
              <a:rPr lang="en-IN" dirty="0"/>
              <a:t>. 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IVUS image in a normal coronary artery:</a:t>
            </a:r>
          </a:p>
          <a:p>
            <a:pPr>
              <a:buFontTx/>
              <a:buChar char="-"/>
            </a:pPr>
            <a:r>
              <a:rPr lang="en-IN" dirty="0"/>
              <a:t>area of bright echo from the </a:t>
            </a:r>
            <a:r>
              <a:rPr lang="en-IN" dirty="0" err="1"/>
              <a:t>intima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area of dark zone due to the media</a:t>
            </a:r>
          </a:p>
          <a:p>
            <a:pPr>
              <a:buFontTx/>
              <a:buChar char="-"/>
            </a:pPr>
            <a:r>
              <a:rPr lang="en-IN" dirty="0"/>
              <a:t>areas of multiple bright echoes from the adventitia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Lumen measurements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dirty="0"/>
              <a:t>Measurements are relative to the </a:t>
            </a:r>
            <a:r>
              <a:rPr lang="en-IN" dirty="0" err="1"/>
              <a:t>center</a:t>
            </a:r>
            <a:r>
              <a:rPr lang="en-IN" dirty="0"/>
              <a:t> of the lumen, not </a:t>
            </a:r>
            <a:r>
              <a:rPr lang="en-IN" dirty="0" err="1"/>
              <a:t>center</a:t>
            </a:r>
            <a:r>
              <a:rPr lang="en-IN" dirty="0"/>
              <a:t> of the IVUS catheter.</a:t>
            </a:r>
          </a:p>
          <a:p>
            <a:endParaRPr lang="en-IN" dirty="0"/>
          </a:p>
          <a:p>
            <a:r>
              <a:rPr lang="en-IN" b="1" dirty="0"/>
              <a:t>Lumen CSA: </a:t>
            </a:r>
            <a:r>
              <a:rPr lang="en-IN" dirty="0"/>
              <a:t>The area bounded by the luminal border.</a:t>
            </a:r>
          </a:p>
          <a:p>
            <a:r>
              <a:rPr lang="en-IN" dirty="0"/>
              <a:t>Minimum lumen diameter: The shortest diameter through the </a:t>
            </a:r>
            <a:r>
              <a:rPr lang="en-IN" dirty="0" err="1"/>
              <a:t>center</a:t>
            </a:r>
            <a:r>
              <a:rPr lang="en-IN" dirty="0"/>
              <a:t> point of the lumen.</a:t>
            </a:r>
          </a:p>
          <a:p>
            <a:r>
              <a:rPr lang="en-IN" dirty="0"/>
              <a:t>Maximum lumen diameter: The longest diameter through the </a:t>
            </a:r>
            <a:r>
              <a:rPr lang="en-IN" dirty="0" err="1"/>
              <a:t>center</a:t>
            </a:r>
            <a:r>
              <a:rPr lang="en-IN" dirty="0"/>
              <a:t> point of the lumen.</a:t>
            </a:r>
          </a:p>
          <a:p>
            <a:endParaRPr lang="en-IN" dirty="0"/>
          </a:p>
          <a:p>
            <a:r>
              <a:rPr lang="en-IN" b="1" dirty="0"/>
              <a:t>Lumen area </a:t>
            </a:r>
            <a:r>
              <a:rPr lang="en-IN" b="1" dirty="0" err="1"/>
              <a:t>stenosis</a:t>
            </a:r>
            <a:r>
              <a:rPr lang="en-IN" b="1" dirty="0"/>
              <a:t>: </a:t>
            </a:r>
            <a:r>
              <a:rPr lang="en-IN" dirty="0"/>
              <a:t>(Reference lumen CSA minus minimum lumen CSA)/reference lumen CSA. </a:t>
            </a:r>
          </a:p>
          <a:p>
            <a:pPr>
              <a:buFontTx/>
              <a:buChar char="-"/>
            </a:pPr>
            <a:r>
              <a:rPr lang="en-IN" dirty="0"/>
              <a:t>The reference segment used should be specified (proximal, distal, largest, or average—see above).</a:t>
            </a:r>
          </a:p>
          <a:p>
            <a:pPr>
              <a:buFontTx/>
              <a:buChar char="-"/>
            </a:pPr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 EEM measurements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 discrete interface at the border between the media and the adventitia corresponds to the location of the EEM. </a:t>
            </a:r>
          </a:p>
          <a:p>
            <a:endParaRPr lang="en-IN" dirty="0"/>
          </a:p>
          <a:p>
            <a:r>
              <a:rPr lang="en-IN" dirty="0"/>
              <a:t>The recommended term for this measurement is </a:t>
            </a:r>
            <a:r>
              <a:rPr lang="en-IN" i="1" dirty="0"/>
              <a:t>EEM CSA</a:t>
            </a:r>
            <a:r>
              <a:rPr lang="en-IN" dirty="0"/>
              <a:t>, rather than alternative terms such as “vessel area” or “total vessel area.”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Atheroma</a:t>
            </a:r>
            <a:r>
              <a:rPr lang="en-IN" b="1" dirty="0"/>
              <a:t> measurements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en-IN" b="1" dirty="0"/>
          </a:p>
          <a:p>
            <a:r>
              <a:rPr lang="en-IN" b="1" dirty="0"/>
              <a:t>Plaque plus media (or </a:t>
            </a:r>
            <a:r>
              <a:rPr lang="en-IN" b="1" dirty="0" err="1"/>
              <a:t>atheroma</a:t>
            </a:r>
            <a:r>
              <a:rPr lang="en-IN" b="1" dirty="0"/>
              <a:t>) CSA</a:t>
            </a:r>
            <a:r>
              <a:rPr lang="en-IN" dirty="0"/>
              <a:t>: The EEM CSA minus the lumen CSA.</a:t>
            </a:r>
          </a:p>
          <a:p>
            <a:endParaRPr lang="en-IN" dirty="0"/>
          </a:p>
          <a:p>
            <a:r>
              <a:rPr lang="en-IN" dirty="0"/>
              <a:t>Maximum plaque plus media (or </a:t>
            </a:r>
            <a:r>
              <a:rPr lang="en-IN" dirty="0" err="1"/>
              <a:t>atheroma</a:t>
            </a:r>
            <a:r>
              <a:rPr lang="en-IN" dirty="0"/>
              <a:t>) thickness: The largest distance from the </a:t>
            </a:r>
            <a:r>
              <a:rPr lang="en-IN" dirty="0" err="1"/>
              <a:t>intimal</a:t>
            </a:r>
            <a:r>
              <a:rPr lang="en-IN" dirty="0"/>
              <a:t> leading edge to the EEM along any line passing through the </a:t>
            </a:r>
            <a:r>
              <a:rPr lang="en-IN" dirty="0" err="1"/>
              <a:t>center</a:t>
            </a:r>
            <a:r>
              <a:rPr lang="en-IN" dirty="0"/>
              <a:t> of the lumen.</a:t>
            </a:r>
          </a:p>
          <a:p>
            <a:endParaRPr lang="en-IN" dirty="0"/>
          </a:p>
          <a:p>
            <a:r>
              <a:rPr lang="en-IN" dirty="0"/>
              <a:t>Minimum plaque plus media (or </a:t>
            </a:r>
            <a:r>
              <a:rPr lang="en-IN" dirty="0" err="1"/>
              <a:t>atheroma</a:t>
            </a:r>
            <a:r>
              <a:rPr lang="en-IN" dirty="0"/>
              <a:t>) thickness: The shortest distance from </a:t>
            </a:r>
            <a:r>
              <a:rPr lang="en-IN" dirty="0" err="1"/>
              <a:t>intimal</a:t>
            </a:r>
            <a:r>
              <a:rPr lang="en-IN" dirty="0"/>
              <a:t> leading edge to the EEM along any line passing through the luminal </a:t>
            </a:r>
            <a:r>
              <a:rPr lang="en-IN" dirty="0" err="1"/>
              <a:t>center</a:t>
            </a:r>
            <a:r>
              <a:rPr lang="en-IN" dirty="0"/>
              <a:t> of mass.</a:t>
            </a:r>
          </a:p>
          <a:p>
            <a:endParaRPr lang="en-IN" dirty="0"/>
          </a:p>
          <a:p>
            <a:r>
              <a:rPr lang="en-IN" b="1" dirty="0"/>
              <a:t>Plaque (or </a:t>
            </a:r>
            <a:r>
              <a:rPr lang="en-IN" b="1" dirty="0" err="1"/>
              <a:t>atheroma</a:t>
            </a:r>
            <a:r>
              <a:rPr lang="en-IN" b="1" dirty="0"/>
              <a:t>) burden: </a:t>
            </a:r>
            <a:r>
              <a:rPr lang="en-IN" dirty="0"/>
              <a:t>Plaque plus media CSA divided by the EEM CSA.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8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1" y="214290"/>
            <a:ext cx="8695603" cy="635798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Calcium measurements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IN" dirty="0" err="1"/>
              <a:t>Calcific</a:t>
            </a:r>
            <a:r>
              <a:rPr lang="en-IN" dirty="0"/>
              <a:t> deposits appear as bright echoes that obstruct the penetration of ultrasound, a phenomenon known as “acoustic shadowing.”</a:t>
            </a:r>
          </a:p>
          <a:p>
            <a:endParaRPr lang="en-IN" dirty="0"/>
          </a:p>
          <a:p>
            <a:r>
              <a:rPr lang="en-IN" dirty="0"/>
              <a:t>Calcium deposits are described qualitatively according to their location (e.g., lesion vs. reference) and distribution:</a:t>
            </a:r>
          </a:p>
          <a:p>
            <a:pPr>
              <a:buFontTx/>
              <a:buChar char="-"/>
            </a:pPr>
            <a:r>
              <a:rPr lang="en-IN" b="1" dirty="0"/>
              <a:t>Superficial:</a:t>
            </a:r>
            <a:r>
              <a:rPr lang="en-IN" dirty="0"/>
              <a:t> The leading edge of the acoustic shadowing appears within the most shallow 50% of the plaque plus media thickness.</a:t>
            </a:r>
          </a:p>
          <a:p>
            <a:pPr>
              <a:buFontTx/>
              <a:buChar char="-"/>
            </a:pPr>
            <a:r>
              <a:rPr lang="en-IN" b="1" dirty="0" err="1"/>
              <a:t>Deep:</a:t>
            </a:r>
            <a:r>
              <a:rPr lang="en-IN" dirty="0" err="1"/>
              <a:t>The</a:t>
            </a:r>
            <a:r>
              <a:rPr lang="en-IN" dirty="0"/>
              <a:t> leading edge of the acoustic shadowing appears within the deepest 50% of the plaque plus media thickness.</a:t>
            </a:r>
          </a:p>
          <a:p>
            <a:pPr>
              <a:buFontTx/>
              <a:buChar char="-"/>
            </a:pPr>
            <a:endParaRPr lang="en-IN" dirty="0"/>
          </a:p>
          <a:p>
            <a:r>
              <a:rPr lang="en-IN" dirty="0"/>
              <a:t>The arc of calcium can be measured (in degrees) by using an electronic protractor </a:t>
            </a:r>
            <a:r>
              <a:rPr lang="en-IN" dirty="0" err="1"/>
              <a:t>centered</a:t>
            </a:r>
            <a:r>
              <a:rPr lang="en-IN" dirty="0"/>
              <a:t> on the lumen. </a:t>
            </a:r>
          </a:p>
          <a:p>
            <a:r>
              <a:rPr lang="en-IN" dirty="0"/>
              <a:t>Semi-quantitative grading has also been described, which classifies calcium as absent or subtending 1, 2, 3, or 4 quadrants. </a:t>
            </a:r>
          </a:p>
          <a:p>
            <a:r>
              <a:rPr lang="en-IN" dirty="0"/>
              <a:t>The length of the </a:t>
            </a:r>
            <a:r>
              <a:rPr lang="en-IN" dirty="0" err="1"/>
              <a:t>calcific</a:t>
            </a:r>
            <a:r>
              <a:rPr lang="en-IN" dirty="0"/>
              <a:t> deposit can be measured using motorized transducer pullback</a:t>
            </a:r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 descr="IMG_59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566"/>
            <a:ext cx="9144000" cy="463086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3186" name="Picture 2" descr="C:\Users\Monisha Dsouza\Videos\Captures\IMG_597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00042"/>
            <a:ext cx="6314129" cy="5591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Recommendations for use of IVUS for PCI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CLASS III:</a:t>
            </a:r>
          </a:p>
          <a:p>
            <a:r>
              <a:rPr lang="en-IN" dirty="0"/>
              <a:t>IVUS for routine lesion assessment is not a recommendation if revascularization with PCI or CABG is not being contemplated (Level of Evidence: C)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62" name="Picture 2" descr="C:\Users\Monisha Dsouza\Videos\Captures\IMG_596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0504" y="1600200"/>
            <a:ext cx="534299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Uses of IVUS: left main coronary artery </a:t>
            </a:r>
            <a:r>
              <a:rPr lang="en-IN" dirty="0" err="1"/>
              <a:t>stenoses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A minimal lumen diameter of &lt;2.8 mm or a minimal lumen area of &lt;6 mm</a:t>
            </a:r>
            <a:r>
              <a:rPr lang="en-IN" baseline="30000" dirty="0"/>
              <a:t>2</a:t>
            </a:r>
            <a:r>
              <a:rPr lang="en-IN" dirty="0"/>
              <a:t> suggests a physiologically significant lesion for which patients may benefit from revascularization. </a:t>
            </a:r>
          </a:p>
          <a:p>
            <a:endParaRPr lang="en-IN" dirty="0"/>
          </a:p>
          <a:p>
            <a:r>
              <a:rPr lang="en-IN" dirty="0"/>
              <a:t>A minimal lumen area &gt;7.5 mm</a:t>
            </a:r>
            <a:r>
              <a:rPr lang="en-IN" baseline="30000" dirty="0"/>
              <a:t>2</a:t>
            </a:r>
            <a:r>
              <a:rPr lang="en-IN" dirty="0"/>
              <a:t> suggests that revascularization may be safely deferred.</a:t>
            </a:r>
          </a:p>
          <a:p>
            <a:endParaRPr lang="en-IN" dirty="0"/>
          </a:p>
          <a:p>
            <a:r>
              <a:rPr lang="en-IN" dirty="0"/>
              <a:t> A minimal lumen area between 6 and 7.5 mm</a:t>
            </a:r>
            <a:r>
              <a:rPr lang="en-IN" baseline="30000" dirty="0"/>
              <a:t>2</a:t>
            </a:r>
            <a:r>
              <a:rPr lang="en-IN" dirty="0"/>
              <a:t> requires further physiological assessment, such as measurement of FFR.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Uses of IVUS: non–left main </a:t>
            </a:r>
            <a:r>
              <a:rPr lang="en-IN" dirty="0" err="1"/>
              <a:t>stenoses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 Minimal lumen diameter &gt;2.0 mm and minimal lumen area &gt;4.0 mm</a:t>
            </a:r>
            <a:r>
              <a:rPr lang="en-IN" baseline="30000" dirty="0"/>
              <a:t>2</a:t>
            </a:r>
            <a:r>
              <a:rPr lang="en-IN" dirty="0"/>
              <a:t> correlate with low event rates. </a:t>
            </a:r>
          </a:p>
          <a:p>
            <a:r>
              <a:rPr lang="en-IN" dirty="0"/>
              <a:t>However, in smaller-diameter arteries (minimal lumen area &lt;3.0 mm</a:t>
            </a:r>
            <a:r>
              <a:rPr lang="en-IN" baseline="30000" dirty="0"/>
              <a:t>2</a:t>
            </a:r>
            <a:r>
              <a:rPr lang="en-IN" dirty="0"/>
              <a:t>), measurement of FFR may more accurately reflect a significant </a:t>
            </a:r>
            <a:r>
              <a:rPr lang="en-IN" dirty="0" err="1"/>
              <a:t>stenosis</a:t>
            </a:r>
            <a:r>
              <a:rPr lang="en-IN" dirty="0"/>
              <a:t>.</a:t>
            </a:r>
          </a:p>
          <a:p>
            <a:r>
              <a:rPr lang="en-IN" dirty="0"/>
              <a:t> Studies correlating IVUS measures with ischemia have not specified the size of coronary arteries for which correlations are valid.</a:t>
            </a:r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4210" name="Picture 2" descr="C:\Users\Monisha Dsouza\Videos\Captures\Chapter-12_IVUS.pdf - Google Chrome 03-11-2024 18_29_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18495"/>
            <a:ext cx="8229600" cy="3089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Post-cardiac transplantation surveillance of CAD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IVUS evaluation of the coronary vasculature 4 to 6 weeks and 1 year after cardiac transplantation can be used to identify:</a:t>
            </a:r>
          </a:p>
          <a:p>
            <a:pPr>
              <a:buFontTx/>
              <a:buChar char="-"/>
            </a:pPr>
            <a:r>
              <a:rPr lang="en-IN" dirty="0"/>
              <a:t>donor CAD</a:t>
            </a:r>
          </a:p>
          <a:p>
            <a:pPr>
              <a:buFontTx/>
              <a:buChar char="-"/>
            </a:pPr>
            <a:r>
              <a:rPr lang="en-IN" dirty="0"/>
              <a:t>demonstrate rapidly progressive cardiac allograft </a:t>
            </a:r>
            <a:r>
              <a:rPr lang="en-IN" dirty="0" err="1"/>
              <a:t>vasculopathy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prognostic information:  superior to angiography in the early detection of the diffuse, immune-mediated, cardiac allograft </a:t>
            </a:r>
            <a:r>
              <a:rPr lang="en-IN" dirty="0" err="1"/>
              <a:t>vasculopathy</a:t>
            </a:r>
            <a:endParaRPr lang="en-IN" dirty="0"/>
          </a:p>
          <a:p>
            <a:pPr>
              <a:buFontTx/>
              <a:buChar char="-"/>
            </a:pPr>
            <a:endParaRPr lang="en-IN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hapter-12_IVUS.pdf - Google Chrome 03-11-2024 18_29_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64943"/>
            <a:ext cx="8229600" cy="3196476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Uses of IVUS: in-stent </a:t>
            </a:r>
            <a:r>
              <a:rPr lang="en-IN" dirty="0" err="1"/>
              <a:t>restenosis</a:t>
            </a:r>
            <a:r>
              <a:rPr lang="en-IN" dirty="0"/>
              <a:t>, stent thrombosis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Used to identify stent </a:t>
            </a:r>
            <a:r>
              <a:rPr lang="en-IN" dirty="0" err="1"/>
              <a:t>underexpansion</a:t>
            </a:r>
            <a:r>
              <a:rPr lang="en-IN" dirty="0"/>
              <a:t> or </a:t>
            </a:r>
            <a:r>
              <a:rPr lang="en-IN" dirty="0" err="1"/>
              <a:t>malapposition</a:t>
            </a:r>
            <a:r>
              <a:rPr lang="en-IN" dirty="0"/>
              <a:t> (struts not touching the lumen interface and “free floating” in the lumen) : associated with thrombosis</a:t>
            </a:r>
          </a:p>
          <a:p>
            <a:endParaRPr lang="en-IN" dirty="0"/>
          </a:p>
          <a:p>
            <a:r>
              <a:rPr lang="en-IN" dirty="0"/>
              <a:t>To evaluate the mechanical causes of stent failure: degree of </a:t>
            </a:r>
            <a:r>
              <a:rPr lang="en-IN" dirty="0" err="1"/>
              <a:t>neointimal</a:t>
            </a:r>
            <a:r>
              <a:rPr lang="en-IN" dirty="0"/>
              <a:t> hyperplasia in ISR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hapter-12_IVUS.pdf - Google Chrome 03-11-2024 18_29_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00645"/>
            <a:ext cx="8229600" cy="3725072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IVUS for CTO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IVUS can help direct crossing total occlusions by showing the location of the wire in plaque, media/adventitia, or </a:t>
            </a:r>
            <a:r>
              <a:rPr lang="en-IN" dirty="0" err="1"/>
              <a:t>extravascular</a:t>
            </a:r>
            <a:r>
              <a:rPr lang="en-IN" dirty="0"/>
              <a:t> locations. </a:t>
            </a:r>
          </a:p>
          <a:p>
            <a:r>
              <a:rPr lang="en-IN" dirty="0"/>
              <a:t>IVUS can be used for identification of the precise site of occlusion for </a:t>
            </a:r>
            <a:r>
              <a:rPr lang="en-IN" dirty="0" err="1"/>
              <a:t>stumpless</a:t>
            </a:r>
            <a:r>
              <a:rPr lang="en-IN" dirty="0"/>
              <a:t> lesions, </a:t>
            </a:r>
            <a:r>
              <a:rPr lang="en-IN" dirty="0" err="1"/>
              <a:t>antegrade</a:t>
            </a:r>
            <a:r>
              <a:rPr lang="en-IN" dirty="0"/>
              <a:t> and retrograde tracking of the </a:t>
            </a:r>
            <a:r>
              <a:rPr lang="en-IN" dirty="0" err="1"/>
              <a:t>guidewire</a:t>
            </a:r>
            <a:r>
              <a:rPr lang="en-IN" dirty="0"/>
              <a:t>, CART or reverse CART techniques, and optimal balloon sizing and dilatation. </a:t>
            </a:r>
          </a:p>
          <a:p>
            <a:r>
              <a:rPr lang="en-IN" dirty="0"/>
              <a:t>IVUS substantially decreases the use of contrast and radiation exposure. </a:t>
            </a:r>
          </a:p>
          <a:p>
            <a:r>
              <a:rPr lang="en-IN" dirty="0"/>
              <a:t>The major limitation is the presence of calcium that impairs the detection of the true lumen.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Advantages over angiogram</a:t>
            </a:r>
          </a:p>
        </p:txBody>
      </p:sp>
      <p:pic>
        <p:nvPicPr>
          <p:cNvPr id="4" name="Content Placeholder 3" descr="(Microsoft PowerPoint - IVUS FFR OCT VH _343_370 _370_345_360_357 _351_364_344 , _356_370_353_346 _370_364_345_340_351_351 _353_370_356_354) - Google Chrome 01-11-2024 15_49_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679" y="2405653"/>
            <a:ext cx="6020641" cy="291505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(Microsoft PowerPoint - IVUS FFR OCT VH _343_370 _370_345_360_357 _351_364_344 , _356_370_353_346 _370_364_345_340_351_351 _353_370_356_354) - Google Chrome 01-11-2024 15_47_5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890" y="1600200"/>
            <a:ext cx="6344219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err="1"/>
              <a:t>Intima</a:t>
            </a:r>
            <a:r>
              <a:rPr lang="en-IN" dirty="0"/>
              <a:t>, Media, and Adventitia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In normal arteries material that most strongly reflects ultrasound is collagen. </a:t>
            </a:r>
          </a:p>
          <a:p>
            <a:r>
              <a:rPr lang="en-IN" dirty="0"/>
              <a:t>The reflectivity is 1000 times that of muscle. </a:t>
            </a:r>
          </a:p>
          <a:p>
            <a:r>
              <a:rPr lang="en-IN" dirty="0"/>
              <a:t>The adventitia of coronary arteries has high collagen:  </a:t>
            </a:r>
            <a:r>
              <a:rPr lang="en-IN" dirty="0" err="1"/>
              <a:t>echoreflective</a:t>
            </a:r>
            <a:r>
              <a:rPr lang="en-IN" dirty="0"/>
              <a:t> </a:t>
            </a:r>
          </a:p>
          <a:p>
            <a:r>
              <a:rPr lang="en-IN" dirty="0"/>
              <a:t>Media has a low collagen (mostly muscular) :</a:t>
            </a:r>
            <a:r>
              <a:rPr lang="en-IN" dirty="0" err="1"/>
              <a:t>echolucent</a:t>
            </a:r>
            <a:r>
              <a:rPr lang="en-IN" dirty="0"/>
              <a:t>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928934"/>
            <a:ext cx="8229600" cy="1143000"/>
          </a:xfrm>
        </p:spPr>
        <p:txBody>
          <a:bodyPr/>
          <a:lstStyle/>
          <a:p>
            <a:r>
              <a:rPr lang="en-IN" dirty="0"/>
              <a:t>IVUS </a:t>
            </a:r>
            <a:r>
              <a:rPr lang="en-IN" dirty="0" err="1"/>
              <a:t>artifacts</a:t>
            </a:r>
            <a:endParaRPr lang="en-IN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Non-uniform rotational distortion (NURD)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dirty="0"/>
              <a:t>This </a:t>
            </a:r>
            <a:r>
              <a:rPr lang="en-IN" dirty="0" err="1"/>
              <a:t>artifact</a:t>
            </a:r>
            <a:r>
              <a:rPr lang="en-IN" dirty="0"/>
              <a:t> may be seen with mechanical systems secondary to mechanical binding of the drive cable that rotates the transducer. </a:t>
            </a:r>
          </a:p>
          <a:p>
            <a:r>
              <a:rPr lang="en-IN" dirty="0"/>
              <a:t>This can be due to multiple reasons including:</a:t>
            </a:r>
          </a:p>
          <a:p>
            <a:pPr>
              <a:buFontTx/>
              <a:buChar char="-"/>
            </a:pPr>
            <a:r>
              <a:rPr lang="en-IN" dirty="0"/>
              <a:t>vessel </a:t>
            </a:r>
            <a:r>
              <a:rPr lang="en-IN" dirty="0" err="1"/>
              <a:t>tortuosity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tortuous shapes/ kinking/too small a lumen of guide catheters</a:t>
            </a:r>
          </a:p>
          <a:p>
            <a:pPr>
              <a:buFontTx/>
              <a:buChar char="-"/>
            </a:pPr>
            <a:r>
              <a:rPr lang="en-IN" dirty="0"/>
              <a:t>kinking of the imaging sheath</a:t>
            </a:r>
          </a:p>
          <a:p>
            <a:pPr>
              <a:buFontTx/>
              <a:buChar char="-"/>
            </a:pPr>
            <a:r>
              <a:rPr lang="en-IN" dirty="0"/>
              <a:t>changes in position between diastole and systole</a:t>
            </a:r>
          </a:p>
          <a:p>
            <a:pPr>
              <a:buFontTx/>
              <a:buChar char="-"/>
            </a:pPr>
            <a:r>
              <a:rPr lang="en-IN" dirty="0"/>
              <a:t>variance in manufacturing of the hub or driveshaft</a:t>
            </a:r>
          </a:p>
          <a:p>
            <a:pPr>
              <a:buFontTx/>
              <a:buChar char="-"/>
            </a:pPr>
            <a:r>
              <a:rPr lang="en-IN" dirty="0"/>
              <a:t>excessive tightening of a </a:t>
            </a:r>
            <a:r>
              <a:rPr lang="en-IN" dirty="0" err="1"/>
              <a:t>hemostatic</a:t>
            </a:r>
            <a:r>
              <a:rPr lang="en-IN" dirty="0"/>
              <a:t> valve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None/>
            </a:pPr>
            <a:endParaRPr lang="en-IN" dirty="0"/>
          </a:p>
          <a:p>
            <a:r>
              <a:rPr lang="en-IN" dirty="0" err="1"/>
              <a:t>Artifacts</a:t>
            </a:r>
            <a:r>
              <a:rPr lang="en-IN" dirty="0"/>
              <a:t> can also occur when a wire channel lies adjacent to the transducers.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7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357166"/>
            <a:ext cx="8555948" cy="519749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Motion </a:t>
            </a:r>
            <a:r>
              <a:rPr lang="en-IN" dirty="0" err="1"/>
              <a:t>artifacts</a:t>
            </a:r>
            <a:r>
              <a:rPr lang="en-IN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 distinct motion </a:t>
            </a:r>
            <a:r>
              <a:rPr lang="en-IN" dirty="0" err="1"/>
              <a:t>artifact</a:t>
            </a:r>
            <a:r>
              <a:rPr lang="en-IN" dirty="0"/>
              <a:t> can result from non-stable catheter position. </a:t>
            </a:r>
          </a:p>
          <a:p>
            <a:r>
              <a:rPr lang="en-IN" dirty="0"/>
              <a:t>Occasionally, the vessel moves before a complete circumferential image can be created. </a:t>
            </a:r>
          </a:p>
          <a:p>
            <a:r>
              <a:rPr lang="en-IN" dirty="0"/>
              <a:t>This results in cyclic deformation of the image.</a:t>
            </a:r>
          </a:p>
          <a:p>
            <a:r>
              <a:rPr lang="en-IN" dirty="0"/>
              <a:t>Both mechanical and solid state transducers can move as much as 5 mm between diastole and systole. </a:t>
            </a:r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Near field </a:t>
            </a:r>
            <a:r>
              <a:rPr lang="en-IN" dirty="0" err="1"/>
              <a:t>artifacts</a:t>
            </a:r>
            <a:r>
              <a:rPr lang="en-IN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These include:</a:t>
            </a:r>
          </a:p>
          <a:p>
            <a:endParaRPr lang="en-IN" dirty="0"/>
          </a:p>
          <a:p>
            <a:pPr>
              <a:buFontTx/>
              <a:buChar char="-"/>
            </a:pPr>
            <a:r>
              <a:rPr lang="en-IN" dirty="0"/>
              <a:t>ring down </a:t>
            </a:r>
            <a:r>
              <a:rPr lang="en-IN" dirty="0" err="1"/>
              <a:t>artifacts</a:t>
            </a:r>
            <a:r>
              <a:rPr lang="en-IN" dirty="0"/>
              <a:t> </a:t>
            </a:r>
          </a:p>
          <a:p>
            <a:pPr>
              <a:buFontTx/>
              <a:buChar char="-"/>
            </a:pPr>
            <a:r>
              <a:rPr lang="en-IN" dirty="0"/>
              <a:t>blood speckle </a:t>
            </a:r>
            <a:r>
              <a:rPr lang="en-IN" dirty="0" err="1"/>
              <a:t>artifacts</a:t>
            </a:r>
            <a:r>
              <a:rPr lang="en-IN" dirty="0"/>
              <a:t>: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Ring-down </a:t>
            </a:r>
            <a:r>
              <a:rPr lang="en-IN" dirty="0" err="1"/>
              <a:t>artifacts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Bright halos around the guiding catheter.</a:t>
            </a:r>
          </a:p>
          <a:p>
            <a:r>
              <a:rPr lang="en-IN" dirty="0"/>
              <a:t>Occur from high amplitude ultrasound signals from the transducer. </a:t>
            </a:r>
          </a:p>
          <a:p>
            <a:r>
              <a:rPr lang="en-IN" dirty="0"/>
              <a:t>They are produced by acoustic oscillations in the transducer, which result in high-amplitude ultrasound signals that obscure the area immediately adjacent to the catheter. </a:t>
            </a:r>
          </a:p>
          <a:p>
            <a:r>
              <a:rPr lang="en-IN" dirty="0"/>
              <a:t>Time gain compensation (TGC) and digital subtraction of a reference mask can be used to reduce this </a:t>
            </a:r>
            <a:r>
              <a:rPr lang="en-IN" dirty="0" err="1"/>
              <a:t>artifact</a:t>
            </a:r>
            <a:r>
              <a:rPr lang="en-IN" dirty="0"/>
              <a:t>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Blood speckle </a:t>
            </a:r>
            <a:r>
              <a:rPr lang="en-IN" dirty="0" err="1"/>
              <a:t>artifacts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IN" dirty="0"/>
          </a:p>
          <a:p>
            <a:r>
              <a:rPr lang="en-IN" dirty="0"/>
              <a:t>Occur with increasing transducer frequency and decreasing blood flow velocity, thereby limiting the ability to distinguish lumen from tissue especially soft plaque, </a:t>
            </a:r>
            <a:r>
              <a:rPr lang="en-IN" dirty="0" err="1"/>
              <a:t>neointima</a:t>
            </a:r>
            <a:r>
              <a:rPr lang="en-IN" dirty="0"/>
              <a:t>, and thrombus). </a:t>
            </a:r>
          </a:p>
          <a:p>
            <a:endParaRPr lang="en-IN" dirty="0"/>
          </a:p>
          <a:p>
            <a:r>
              <a:rPr lang="en-IN" dirty="0"/>
              <a:t>This problem is exacerbated by flow stagnation or </a:t>
            </a:r>
            <a:r>
              <a:rPr lang="en-IN" dirty="0" err="1"/>
              <a:t>rouleaux</a:t>
            </a:r>
            <a:r>
              <a:rPr lang="en-IN" dirty="0"/>
              <a:t> formation, often most evident when the catheter is across a tight </a:t>
            </a:r>
            <a:r>
              <a:rPr lang="en-IN" dirty="0" err="1"/>
              <a:t>stenosis</a:t>
            </a:r>
            <a:r>
              <a:rPr lang="en-IN" dirty="0"/>
              <a:t> or within certain dissections (e.g., intramural hematomas).</a:t>
            </a:r>
          </a:p>
          <a:p>
            <a:endParaRPr lang="en-IN" dirty="0"/>
          </a:p>
          <a:p>
            <a:r>
              <a:rPr lang="en-IN" dirty="0"/>
              <a:t>Flushing contrast or saline to clear the lumen of the guiding catheter can help identify tissue borders. </a:t>
            </a:r>
          </a:p>
          <a:p>
            <a:endParaRPr lang="en-IN" dirty="0"/>
          </a:p>
          <a:p>
            <a:r>
              <a:rPr lang="en-IN" dirty="0"/>
              <a:t>TGC manipulation and computer based imaging algorithms can be applied to decrease blood speckle.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5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88" y="714356"/>
            <a:ext cx="8879312" cy="5072098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Side lobe </a:t>
            </a:r>
            <a:r>
              <a:rPr lang="en-IN" dirty="0" err="1"/>
              <a:t>artifacts</a:t>
            </a:r>
            <a:r>
              <a:rPr lang="en-IN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dirty="0"/>
          </a:p>
          <a:p>
            <a:r>
              <a:rPr lang="en-IN" dirty="0"/>
              <a:t>   Seen as bright round lines that occur adjacent to a </a:t>
            </a:r>
            <a:r>
              <a:rPr lang="en-IN" dirty="0" err="1"/>
              <a:t>hyperechoic</a:t>
            </a:r>
            <a:r>
              <a:rPr lang="en-IN" dirty="0"/>
              <a:t> structure. </a:t>
            </a:r>
          </a:p>
          <a:p>
            <a:endParaRPr lang="en-IN" dirty="0"/>
          </a:p>
          <a:p>
            <a:r>
              <a:rPr lang="en-IN" dirty="0"/>
              <a:t>They occur when low-energy sound beams are reflected outside the central beam and are erroneously assigned to the main beam parallel to the false location.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hapter-12_IVUS.pdf - Google Chrome 03-11-2024 18_10_5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71933" cy="3836367"/>
          </a:xfrm>
        </p:spPr>
      </p:pic>
      <p:pic>
        <p:nvPicPr>
          <p:cNvPr id="5" name="Picture 4" descr="Chapter-12_IVUS.pdf - Google Chrome 03-11-2024 18_11_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68" y="0"/>
            <a:ext cx="4246132" cy="3786190"/>
          </a:xfrm>
          <a:prstGeom prst="rect">
            <a:avLst/>
          </a:prstGeom>
        </p:spPr>
      </p:pic>
      <p:pic>
        <p:nvPicPr>
          <p:cNvPr id="6" name="Picture 5" descr="Chapter-12_IVUS.pdf - Google Chrome 03-11-2024 18_11_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476" y="3357562"/>
            <a:ext cx="4229215" cy="3862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8066" name="Picture 2" descr="C:\Users\Monisha Dsouza\Videos\Captures\IMG_594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3643314"/>
          </a:xfrm>
          <a:prstGeom prst="rect">
            <a:avLst/>
          </a:prstGeom>
          <a:noFill/>
        </p:spPr>
      </p:pic>
      <p:pic>
        <p:nvPicPr>
          <p:cNvPr id="5" name="Picture 2" descr="C:\Users\Monisha Dsouza\Videos\Captures\IMG_59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4"/>
            <a:ext cx="9144000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Obliquity, eccentricity, and problems of vessel curvature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Current imaging techniques assume that the vessel is circular, the catheter is located in the </a:t>
            </a:r>
            <a:r>
              <a:rPr lang="en-IN" dirty="0" err="1"/>
              <a:t>center</a:t>
            </a:r>
            <a:r>
              <a:rPr lang="en-IN" dirty="0"/>
              <a:t> of the artery, and the transducer is parallel to the long axis of the vessel.</a:t>
            </a:r>
          </a:p>
          <a:p>
            <a:r>
              <a:rPr lang="en-IN" dirty="0"/>
              <a:t>Transducer obliquity and vessel curvature : false impression that the vessel is elliptical: overestimation of dimensions and a reduction in image quality . </a:t>
            </a:r>
          </a:p>
          <a:p>
            <a:r>
              <a:rPr lang="en-IN" dirty="0"/>
              <a:t>Lower image quality and errors in interpretation are more likely when the IVUS catheter is not parallel to the vessel wall.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en-IN" dirty="0"/>
              <a:t>Advances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Virtual histology IVUS (VH-IVUS)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IVUS-based-post-processing modality that can create </a:t>
            </a:r>
            <a:r>
              <a:rPr lang="en-IN" dirty="0" err="1"/>
              <a:t>colorcoded</a:t>
            </a:r>
            <a:r>
              <a:rPr lang="en-IN" dirty="0"/>
              <a:t> images of the coronary plaque and vessel lumen. </a:t>
            </a:r>
          </a:p>
          <a:p>
            <a:r>
              <a:rPr lang="en-IN" dirty="0"/>
              <a:t>Plaque is classified as </a:t>
            </a:r>
          </a:p>
          <a:p>
            <a:pPr>
              <a:buFontTx/>
              <a:buChar char="-"/>
            </a:pPr>
            <a:r>
              <a:rPr lang="en-IN" dirty="0"/>
              <a:t>(</a:t>
            </a:r>
            <a:r>
              <a:rPr lang="en-IN" dirty="0" err="1"/>
              <a:t>i</a:t>
            </a:r>
            <a:r>
              <a:rPr lang="en-IN" dirty="0"/>
              <a:t>) White: dense calcium</a:t>
            </a:r>
          </a:p>
          <a:p>
            <a:pPr>
              <a:buFontTx/>
              <a:buChar char="-"/>
            </a:pPr>
            <a:r>
              <a:rPr lang="en-IN" dirty="0"/>
              <a:t>(ii) Dark green: fibrous tissue</a:t>
            </a:r>
          </a:p>
          <a:p>
            <a:pPr>
              <a:buFontTx/>
              <a:buChar char="-"/>
            </a:pPr>
            <a:r>
              <a:rPr lang="en-IN" dirty="0"/>
              <a:t>(iii) Light green: </a:t>
            </a:r>
            <a:r>
              <a:rPr lang="en-IN" dirty="0" err="1"/>
              <a:t>fibrofatty</a:t>
            </a:r>
            <a:r>
              <a:rPr lang="en-IN" dirty="0"/>
              <a:t> plaque </a:t>
            </a:r>
          </a:p>
          <a:p>
            <a:pPr>
              <a:buFontTx/>
              <a:buChar char="-"/>
            </a:pPr>
            <a:r>
              <a:rPr lang="en-IN" dirty="0"/>
              <a:t>(iv) Red: necrotic core.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The imaging technique is similar to gray-scale IVUS with a gradual pull back of the catheter after administration of intracoronary </a:t>
            </a:r>
            <a:r>
              <a:rPr lang="en-IN" dirty="0" err="1"/>
              <a:t>nitroglycerine</a:t>
            </a:r>
            <a:r>
              <a:rPr lang="en-IN" dirty="0"/>
              <a:t>. </a:t>
            </a:r>
          </a:p>
          <a:p>
            <a:endParaRPr lang="en-IN" dirty="0"/>
          </a:p>
          <a:p>
            <a:r>
              <a:rPr lang="en-IN" dirty="0"/>
              <a:t>VHIVUS can identify high-risk plaques even among non-culprit lesions :identify dynamic changes in plaque morphology.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hapter-12_IVUS.pdf - Google Chrome 03-11-2024 18_11_3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156280" cy="6410288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98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1" y="214290"/>
            <a:ext cx="8601135" cy="6143668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IMG_597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4156" y="1600200"/>
            <a:ext cx="4955687" cy="4525963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Contraindications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/>
              <a:t>No true absolute contraindications for IVUS</a:t>
            </a:r>
          </a:p>
          <a:p>
            <a:r>
              <a:rPr lang="en-IN" dirty="0"/>
              <a:t>Extreme vessel </a:t>
            </a:r>
            <a:r>
              <a:rPr lang="en-IN" dirty="0" err="1"/>
              <a:t>tortuosity</a:t>
            </a:r>
            <a:r>
              <a:rPr lang="en-IN" dirty="0"/>
              <a:t> and </a:t>
            </a:r>
            <a:r>
              <a:rPr lang="en-IN" dirty="0" err="1"/>
              <a:t>angulation</a:t>
            </a:r>
            <a:r>
              <a:rPr lang="en-IN" dirty="0"/>
              <a:t> that would preclude the ability to deliver an IVUS catheter to the area of interest is a relative contraindication. 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An indirect IVUS contraindication would be a patient who is:</a:t>
            </a:r>
          </a:p>
          <a:p>
            <a:pPr>
              <a:buNone/>
            </a:pPr>
            <a:r>
              <a:rPr lang="en-IN" dirty="0"/>
              <a:t>-not a suitable candidate for systemic anticoagulation</a:t>
            </a:r>
          </a:p>
          <a:p>
            <a:pPr>
              <a:buNone/>
            </a:pPr>
            <a:r>
              <a:rPr lang="en-IN" dirty="0"/>
              <a:t>-not a candidate for angiography and cardiac catheterization in general.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4603</TotalTime>
  <Words>3535</Words>
  <Application>Microsoft Office PowerPoint</Application>
  <PresentationFormat>On-screen Show (4:3)</PresentationFormat>
  <Paragraphs>353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IVUS: BASICS</vt:lpstr>
      <vt:lpstr>IVUS</vt:lpstr>
      <vt:lpstr>PowerPoint Presentation</vt:lpstr>
      <vt:lpstr>Mechanics of image formation in IVUS</vt:lpstr>
      <vt:lpstr>PowerPoint Presentation</vt:lpstr>
      <vt:lpstr>Coronary vessel wall anatomy</vt:lpstr>
      <vt:lpstr>PowerPoint Presentation</vt:lpstr>
      <vt:lpstr>Intima, Media, and Adventitia </vt:lpstr>
      <vt:lpstr>PowerPoint Presentation</vt:lpstr>
      <vt:lpstr>PowerPoint Presentation</vt:lpstr>
      <vt:lpstr>Resolution:</vt:lpstr>
      <vt:lpstr>Spatial Resolution</vt:lpstr>
      <vt:lpstr>PowerPoint Presentation</vt:lpstr>
      <vt:lpstr>PowerPoint Presentation</vt:lpstr>
      <vt:lpstr>Contrast Resolution</vt:lpstr>
      <vt:lpstr>PowerPoint Presentation</vt:lpstr>
      <vt:lpstr>Near Field and Far Field</vt:lpstr>
      <vt:lpstr>Penetration</vt:lpstr>
      <vt:lpstr>Blood Speckle</vt:lpstr>
      <vt:lpstr>Orientation </vt:lpstr>
      <vt:lpstr>PowerPoint Presentation</vt:lpstr>
      <vt:lpstr>PowerPoint Presentation</vt:lpstr>
      <vt:lpstr>PowerPoint Presentation</vt:lpstr>
      <vt:lpstr>PowerPoint Presentation</vt:lpstr>
      <vt:lpstr>IVUS types</vt:lpstr>
      <vt:lpstr>PowerPoint Presentation</vt:lpstr>
      <vt:lpstr>PowerPoint Presentation</vt:lpstr>
      <vt:lpstr>PowerPoint Presentation</vt:lpstr>
      <vt:lpstr>Electronic systems</vt:lpstr>
      <vt:lpstr>Transducer Selection</vt:lpstr>
      <vt:lpstr>Frequency and resolution</vt:lpstr>
      <vt:lpstr>PowerPoint Presentation</vt:lpstr>
      <vt:lpstr>Procedure</vt:lpstr>
      <vt:lpstr>PowerPoint Presentation</vt:lpstr>
      <vt:lpstr>PowerPoint Presentation</vt:lpstr>
      <vt:lpstr>PowerPoint Presentation</vt:lpstr>
      <vt:lpstr>PowerPoint Presentation</vt:lpstr>
      <vt:lpstr>Interpretation of IVUS images</vt:lpstr>
      <vt:lpstr>Atheroma morphology </vt:lpstr>
      <vt:lpstr>PowerPoint Presentation</vt:lpstr>
      <vt:lpstr>PowerPoint Presentation</vt:lpstr>
      <vt:lpstr>PowerPoint Presentation</vt:lpstr>
      <vt:lpstr>Unstable lesions and ruptured plaque </vt:lpstr>
      <vt:lpstr>PowerPoint Presentation</vt:lpstr>
      <vt:lpstr>PowerPoint Presentation</vt:lpstr>
      <vt:lpstr>PowerPoint Presentation</vt:lpstr>
      <vt:lpstr>Aneurysms, pseudoaneurysms, true vs. false lumen </vt:lpstr>
      <vt:lpstr>PowerPoint Presentation</vt:lpstr>
      <vt:lpstr>IVUS measurements: Qualitative</vt:lpstr>
      <vt:lpstr>PowerPoint Presentation</vt:lpstr>
      <vt:lpstr>PowerPoint Presentation</vt:lpstr>
      <vt:lpstr>PowerPoint Presentation</vt:lpstr>
      <vt:lpstr>IVUS measurements: Quantitative</vt:lpstr>
      <vt:lpstr>Definition of “reference” segment </vt:lpstr>
      <vt:lpstr>PowerPoint Presentation</vt:lpstr>
      <vt:lpstr>Definition of “lesion”  </vt:lpstr>
      <vt:lpstr>PowerPoint Presentation</vt:lpstr>
      <vt:lpstr>Border measurements</vt:lpstr>
      <vt:lpstr>PowerPoint Presentation</vt:lpstr>
      <vt:lpstr>Lumen measurements </vt:lpstr>
      <vt:lpstr> EEM measurements </vt:lpstr>
      <vt:lpstr>Atheroma measurements</vt:lpstr>
      <vt:lpstr>PowerPoint Presentation</vt:lpstr>
      <vt:lpstr>Calcium measurements </vt:lpstr>
      <vt:lpstr>PowerPoint Presentation</vt:lpstr>
      <vt:lpstr>PowerPoint Presentation</vt:lpstr>
      <vt:lpstr>Recommendations for use of IVUS for PCI</vt:lpstr>
      <vt:lpstr>PowerPoint Presentation</vt:lpstr>
      <vt:lpstr>PowerPoint Presentation</vt:lpstr>
      <vt:lpstr>Uses of IVUS: left main coronary artery stenoses</vt:lpstr>
      <vt:lpstr>Uses of IVUS: non–left main stenoses</vt:lpstr>
      <vt:lpstr>PowerPoint Presentation</vt:lpstr>
      <vt:lpstr>Post-cardiac transplantation surveillance of CAD</vt:lpstr>
      <vt:lpstr>PowerPoint Presentation</vt:lpstr>
      <vt:lpstr>Uses of IVUS: in-stent restenosis, stent thrombosis </vt:lpstr>
      <vt:lpstr>PowerPoint Presentation</vt:lpstr>
      <vt:lpstr>IVUS for CTO interventions</vt:lpstr>
      <vt:lpstr>Advantages over angiogram</vt:lpstr>
      <vt:lpstr>PowerPoint Presentation</vt:lpstr>
      <vt:lpstr>IVUS artifacts</vt:lpstr>
      <vt:lpstr>Non-uniform rotational distortion (NURD)</vt:lpstr>
      <vt:lpstr>PowerPoint Presentation</vt:lpstr>
      <vt:lpstr>Motion artifacts:</vt:lpstr>
      <vt:lpstr>Near field artifacts:</vt:lpstr>
      <vt:lpstr>Ring-down artifacts</vt:lpstr>
      <vt:lpstr>Blood speckle artifacts</vt:lpstr>
      <vt:lpstr>PowerPoint Presentation</vt:lpstr>
      <vt:lpstr>Side lobe artifacts:</vt:lpstr>
      <vt:lpstr>PowerPoint Presentation</vt:lpstr>
      <vt:lpstr>Obliquity, eccentricity, and problems of vessel curvature </vt:lpstr>
      <vt:lpstr>Advances</vt:lpstr>
      <vt:lpstr>Virtual histology IVUS (VH-IVUS)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Contraindications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Monisha Dsouza</dc:creator>
  <cp:lastModifiedBy>Guest User</cp:lastModifiedBy>
  <cp:revision>32</cp:revision>
  <dcterms:created xsi:type="dcterms:W3CDTF">2024-11-01T10:23:02Z</dcterms:created>
  <dcterms:modified xsi:type="dcterms:W3CDTF">2024-11-04T15:13:21Z</dcterms:modified>
</cp:coreProperties>
</file>